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6858000" cx="12192000"/>
  <p:notesSz cx="6858000" cy="9144000"/>
  <p:embeddedFontLst>
    <p:embeddedFont>
      <p:font typeface="Lato"/>
      <p:regular r:id="rId24"/>
      <p:bold r:id="rId25"/>
      <p:italic r:id="rId26"/>
      <p:boldItalic r:id="rId27"/>
    </p:embeddedFont>
    <p:embeddedFont>
      <p:font typeface="Helvetica Neue"/>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2" roundtripDataSignature="AMtx7mj3vR1kyiTA2OLMTMe6lpTl6sSTz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Lato-regular.fntdata"/><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Lato-italic.fntdata"/><Relationship Id="rId25" Type="http://schemas.openxmlformats.org/officeDocument/2006/relationships/font" Target="fonts/Lato-bold.fntdata"/><Relationship Id="rId28" Type="http://schemas.openxmlformats.org/officeDocument/2006/relationships/font" Target="fonts/HelveticaNeue-regular.fntdata"/><Relationship Id="rId27" Type="http://schemas.openxmlformats.org/officeDocument/2006/relationships/font" Target="fonts/Lato-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HelveticaNeue-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HelveticaNeue-boldItalic.fntdata"/><Relationship Id="rId30" Type="http://schemas.openxmlformats.org/officeDocument/2006/relationships/font" Target="fonts/HelveticaNeue-italic.fntdata"/><Relationship Id="rId11" Type="http://schemas.openxmlformats.org/officeDocument/2006/relationships/slide" Target="slides/slide7.xml"/><Relationship Id="rId10" Type="http://schemas.openxmlformats.org/officeDocument/2006/relationships/slide" Target="slides/slide6.xml"/><Relationship Id="rId32" Type="http://customschemas.google.com/relationships/presentationmetadata" Target="meta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2" name="Google Shape;11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1ce57952dd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IN"/>
              <a:t>Low household density: There may be higher number of people living in a single household</a:t>
            </a:r>
            <a:endParaRPr/>
          </a:p>
        </p:txBody>
      </p:sp>
      <p:sp>
        <p:nvSpPr>
          <p:cNvPr id="207" name="Google Shape;207;g21ce57952dd_0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15f628d06a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6" name="Google Shape;226;g215f628d06a_0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15f628d06a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8" name="Google Shape;238;g215f628d06a_0_1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15f628d06a_0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7" name="Google Shape;247;g215f628d06a_0_1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5" name="Google Shape;255;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1e9440462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1" name="Google Shape;261;g21e9440462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7" name="Google Shape;267;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3" name="Google Shape;273;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0" name="Google Shape;280;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5" name="Google Shape;285;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9" name="Google Shape;11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4" name="Google Shape;12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0" name="Google Shape;13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7" name="Google Shape;14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8" name="Google Shape;15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5" name="Google Shape;16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2" name="Google Shape;17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1ce57952dd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IN"/>
              <a:t>Low household density: There may be higher number of people living in a single household</a:t>
            </a:r>
            <a:endParaRPr/>
          </a:p>
        </p:txBody>
      </p:sp>
      <p:sp>
        <p:nvSpPr>
          <p:cNvPr id="188" name="Google Shape;188;g21ce57952dd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 name="Shape 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48" name="Shape 48"/>
        <p:cNvGrpSpPr/>
        <p:nvPr/>
      </p:nvGrpSpPr>
      <p:grpSpPr>
        <a:xfrm>
          <a:off x="0" y="0"/>
          <a:ext cx="0" cy="0"/>
          <a:chOff x="0" y="0"/>
          <a:chExt cx="0" cy="0"/>
        </a:xfrm>
      </p:grpSpPr>
      <p:pic>
        <p:nvPicPr>
          <p:cNvPr id="49" name="Google Shape;49;p26"/>
          <p:cNvPicPr preferRelativeResize="0"/>
          <p:nvPr/>
        </p:nvPicPr>
        <p:blipFill rotWithShape="1">
          <a:blip r:embed="rId2">
            <a:alphaModFix/>
          </a:blip>
          <a:srcRect b="0" l="0" r="0" t="0"/>
          <a:stretch/>
        </p:blipFill>
        <p:spPr>
          <a:xfrm>
            <a:off x="6488021" y="2569613"/>
            <a:ext cx="4214179" cy="565522"/>
          </a:xfrm>
          <a:prstGeom prst="rect">
            <a:avLst/>
          </a:prstGeom>
          <a:noFill/>
          <a:ln>
            <a:noFill/>
          </a:ln>
        </p:spPr>
      </p:pic>
      <p:pic>
        <p:nvPicPr>
          <p:cNvPr id="50" name="Google Shape;50;p26"/>
          <p:cNvPicPr preferRelativeResize="0"/>
          <p:nvPr/>
        </p:nvPicPr>
        <p:blipFill rotWithShape="1">
          <a:blip r:embed="rId2">
            <a:alphaModFix/>
          </a:blip>
          <a:srcRect b="0" l="0" r="0" t="0"/>
          <a:stretch/>
        </p:blipFill>
        <p:spPr>
          <a:xfrm>
            <a:off x="1311589" y="2569613"/>
            <a:ext cx="4214179" cy="565522"/>
          </a:xfrm>
          <a:prstGeom prst="rect">
            <a:avLst/>
          </a:prstGeom>
          <a:noFill/>
          <a:ln>
            <a:noFill/>
          </a:ln>
        </p:spPr>
      </p:pic>
      <p:sp>
        <p:nvSpPr>
          <p:cNvPr id="51" name="Google Shape;51;p26"/>
          <p:cNvSpPr txBox="1"/>
          <p:nvPr>
            <p:ph type="ctrTitle"/>
          </p:nvPr>
        </p:nvSpPr>
        <p:spPr>
          <a:xfrm>
            <a:off x="839788" y="1580994"/>
            <a:ext cx="10409064" cy="823912"/>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Helvetica Neue"/>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6"/>
          <p:cNvSpPr txBox="1"/>
          <p:nvPr>
            <p:ph idx="1" type="body"/>
          </p:nvPr>
        </p:nvSpPr>
        <p:spPr>
          <a:xfrm>
            <a:off x="1311591" y="2569613"/>
            <a:ext cx="4214180" cy="56552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3" name="Google Shape;53;p26"/>
          <p:cNvSpPr txBox="1"/>
          <p:nvPr>
            <p:ph idx="2" type="body"/>
          </p:nvPr>
        </p:nvSpPr>
        <p:spPr>
          <a:xfrm>
            <a:off x="839788" y="3299842"/>
            <a:ext cx="5157787" cy="267176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26"/>
          <p:cNvSpPr txBox="1"/>
          <p:nvPr>
            <p:ph idx="3" type="body"/>
          </p:nvPr>
        </p:nvSpPr>
        <p:spPr>
          <a:xfrm>
            <a:off x="6065664" y="3299842"/>
            <a:ext cx="5183188" cy="267176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26"/>
          <p:cNvSpPr txBox="1"/>
          <p:nvPr>
            <p:ph idx="4" type="body"/>
          </p:nvPr>
        </p:nvSpPr>
        <p:spPr>
          <a:xfrm>
            <a:off x="6488024" y="2569613"/>
            <a:ext cx="4214180" cy="56552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pic>
        <p:nvPicPr>
          <p:cNvPr id="56" name="Google Shape;56;p26"/>
          <p:cNvPicPr preferRelativeResize="0"/>
          <p:nvPr/>
        </p:nvPicPr>
        <p:blipFill rotWithShape="1">
          <a:blip r:embed="rId3">
            <a:alphaModFix/>
          </a:blip>
          <a:srcRect b="0" l="0" r="0" t="0"/>
          <a:stretch/>
        </p:blipFill>
        <p:spPr>
          <a:xfrm>
            <a:off x="839788" y="3299841"/>
            <a:ext cx="5183188" cy="2671761"/>
          </a:xfrm>
          <a:prstGeom prst="rect">
            <a:avLst/>
          </a:prstGeom>
          <a:noFill/>
          <a:ln>
            <a:noFill/>
          </a:ln>
        </p:spPr>
      </p:pic>
      <p:pic>
        <p:nvPicPr>
          <p:cNvPr id="57" name="Google Shape;57;p26"/>
          <p:cNvPicPr preferRelativeResize="0"/>
          <p:nvPr/>
        </p:nvPicPr>
        <p:blipFill rotWithShape="1">
          <a:blip r:embed="rId3">
            <a:alphaModFix/>
          </a:blip>
          <a:srcRect b="0" l="0" r="0" t="0"/>
          <a:stretch/>
        </p:blipFill>
        <p:spPr>
          <a:xfrm>
            <a:off x="6089799" y="3272034"/>
            <a:ext cx="5183188" cy="269956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p:spTree>
      <p:nvGrpSpPr>
        <p:cNvPr id="58" name="Shape 58"/>
        <p:cNvGrpSpPr/>
        <p:nvPr/>
      </p:nvGrpSpPr>
      <p:grpSpPr>
        <a:xfrm>
          <a:off x="0" y="0"/>
          <a:ext cx="0" cy="0"/>
          <a:chOff x="0" y="0"/>
          <a:chExt cx="0" cy="0"/>
        </a:xfrm>
      </p:grpSpPr>
      <p:sp>
        <p:nvSpPr>
          <p:cNvPr id="59" name="Google Shape;59;p27"/>
          <p:cNvSpPr txBox="1"/>
          <p:nvPr>
            <p:ph type="title"/>
          </p:nvPr>
        </p:nvSpPr>
        <p:spPr>
          <a:xfrm>
            <a:off x="1599062" y="1409825"/>
            <a:ext cx="4381422" cy="93881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Helvetica Neue"/>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7"/>
          <p:cNvSpPr txBox="1"/>
          <p:nvPr>
            <p:ph idx="1" type="body"/>
          </p:nvPr>
        </p:nvSpPr>
        <p:spPr>
          <a:xfrm>
            <a:off x="1689596" y="2504670"/>
            <a:ext cx="4158977" cy="353299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pic>
        <p:nvPicPr>
          <p:cNvPr id="61" name="Google Shape;61;p27"/>
          <p:cNvPicPr preferRelativeResize="0"/>
          <p:nvPr/>
        </p:nvPicPr>
        <p:blipFill rotWithShape="1">
          <a:blip r:embed="rId2">
            <a:alphaModFix/>
          </a:blip>
          <a:srcRect b="0" l="0" r="0" t="0"/>
          <a:stretch/>
        </p:blipFill>
        <p:spPr>
          <a:xfrm>
            <a:off x="1578374" y="2449053"/>
            <a:ext cx="4381422" cy="3707364"/>
          </a:xfrm>
          <a:prstGeom prst="rect">
            <a:avLst/>
          </a:prstGeom>
          <a:noFill/>
          <a:ln>
            <a:noFill/>
          </a:ln>
        </p:spPr>
      </p:pic>
      <p:sp>
        <p:nvSpPr>
          <p:cNvPr id="62" name="Google Shape;62;p27"/>
          <p:cNvSpPr txBox="1"/>
          <p:nvPr/>
        </p:nvSpPr>
        <p:spPr>
          <a:xfrm>
            <a:off x="6196694" y="1409825"/>
            <a:ext cx="4381422" cy="938812"/>
          </a:xfrm>
          <a:prstGeom prst="rect">
            <a:avLst/>
          </a:prstGeom>
          <a:noFill/>
          <a:ln>
            <a:noFill/>
          </a:ln>
        </p:spPr>
        <p:txBody>
          <a:bodyPr anchorCtr="0" anchor="b" bIns="45700" lIns="91425" spcFirstLastPara="1" rIns="91425" wrap="square" tIns="45700">
            <a:normAutofit lnSpcReduction="10000"/>
          </a:bodyPr>
          <a:lstStyle/>
          <a:p>
            <a:pPr indent="0" lvl="0" marL="0" marR="0" rtl="0" algn="l">
              <a:lnSpc>
                <a:spcPct val="90000"/>
              </a:lnSpc>
              <a:spcBef>
                <a:spcPts val="0"/>
              </a:spcBef>
              <a:spcAft>
                <a:spcPts val="0"/>
              </a:spcAft>
              <a:buClr>
                <a:schemeClr val="dk1"/>
              </a:buClr>
              <a:buSzPts val="3200"/>
              <a:buFont typeface="Helvetica Neue"/>
              <a:buNone/>
            </a:pPr>
            <a:r>
              <a:rPr b="0" i="0" lang="en-IN" sz="3200" u="none" cap="none" strike="noStrike">
                <a:solidFill>
                  <a:schemeClr val="dk1"/>
                </a:solidFill>
                <a:latin typeface="Helvetica Neue"/>
                <a:ea typeface="Helvetica Neue"/>
                <a:cs typeface="Helvetica Neue"/>
                <a:sym typeface="Helvetica Neue"/>
              </a:rPr>
              <a:t>Click to edit Master title style</a:t>
            </a:r>
            <a:endParaRPr b="0" i="0" sz="3200" u="none" cap="none" strike="noStrike">
              <a:solidFill>
                <a:schemeClr val="dk1"/>
              </a:solidFill>
              <a:latin typeface="Helvetica Neue"/>
              <a:ea typeface="Helvetica Neue"/>
              <a:cs typeface="Helvetica Neue"/>
              <a:sym typeface="Helvetica Neue"/>
            </a:endParaRPr>
          </a:p>
        </p:txBody>
      </p:sp>
      <p:sp>
        <p:nvSpPr>
          <p:cNvPr id="63" name="Google Shape;63;p27"/>
          <p:cNvSpPr txBox="1"/>
          <p:nvPr>
            <p:ph idx="2" type="body"/>
          </p:nvPr>
        </p:nvSpPr>
        <p:spPr>
          <a:xfrm>
            <a:off x="6302499" y="2497457"/>
            <a:ext cx="4233339" cy="361055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pic>
        <p:nvPicPr>
          <p:cNvPr id="64" name="Google Shape;64;p27"/>
          <p:cNvPicPr preferRelativeResize="0"/>
          <p:nvPr/>
        </p:nvPicPr>
        <p:blipFill rotWithShape="1">
          <a:blip r:embed="rId2">
            <a:alphaModFix/>
          </a:blip>
          <a:srcRect b="0" l="0" r="0" t="0"/>
          <a:stretch/>
        </p:blipFill>
        <p:spPr>
          <a:xfrm>
            <a:off x="6196694" y="2417485"/>
            <a:ext cx="4381422" cy="3707364"/>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65" name="Shape 65"/>
        <p:cNvGrpSpPr/>
        <p:nvPr/>
      </p:nvGrpSpPr>
      <p:grpSpPr>
        <a:xfrm>
          <a:off x="0" y="0"/>
          <a:ext cx="0" cy="0"/>
          <a:chOff x="0" y="0"/>
          <a:chExt cx="0" cy="0"/>
        </a:xfrm>
      </p:grpSpPr>
      <p:pic>
        <p:nvPicPr>
          <p:cNvPr id="66" name="Google Shape;66;p28"/>
          <p:cNvPicPr preferRelativeResize="0"/>
          <p:nvPr/>
        </p:nvPicPr>
        <p:blipFill rotWithShape="1">
          <a:blip r:embed="rId2">
            <a:alphaModFix/>
          </a:blip>
          <a:srcRect b="0" l="0" r="0" t="0"/>
          <a:stretch/>
        </p:blipFill>
        <p:spPr>
          <a:xfrm>
            <a:off x="881850" y="1574674"/>
            <a:ext cx="6254427" cy="4235501"/>
          </a:xfrm>
          <a:prstGeom prst="rect">
            <a:avLst/>
          </a:prstGeom>
          <a:noFill/>
          <a:ln>
            <a:noFill/>
          </a:ln>
        </p:spPr>
      </p:pic>
      <p:sp>
        <p:nvSpPr>
          <p:cNvPr id="67" name="Google Shape;67;p28"/>
          <p:cNvSpPr txBox="1"/>
          <p:nvPr>
            <p:ph type="title"/>
          </p:nvPr>
        </p:nvSpPr>
        <p:spPr>
          <a:xfrm>
            <a:off x="7240587" y="1562465"/>
            <a:ext cx="3932237" cy="85891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Helvetica Neue"/>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28"/>
          <p:cNvSpPr txBox="1"/>
          <p:nvPr>
            <p:ph idx="1" type="body"/>
          </p:nvPr>
        </p:nvSpPr>
        <p:spPr>
          <a:xfrm>
            <a:off x="881851" y="1562465"/>
            <a:ext cx="6254427" cy="4217743"/>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9" name="Google Shape;69;p28"/>
          <p:cNvSpPr txBox="1"/>
          <p:nvPr>
            <p:ph idx="2" type="body"/>
          </p:nvPr>
        </p:nvSpPr>
        <p:spPr>
          <a:xfrm>
            <a:off x="7240587" y="2547888"/>
            <a:ext cx="3932237" cy="323232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pic>
        <p:nvPicPr>
          <p:cNvPr id="70" name="Google Shape;70;p28"/>
          <p:cNvPicPr preferRelativeResize="0"/>
          <p:nvPr/>
        </p:nvPicPr>
        <p:blipFill rotWithShape="1">
          <a:blip r:embed="rId3">
            <a:alphaModFix/>
          </a:blip>
          <a:srcRect b="0" l="0" r="0" t="0"/>
          <a:stretch/>
        </p:blipFill>
        <p:spPr>
          <a:xfrm>
            <a:off x="7199793" y="2485163"/>
            <a:ext cx="4008544" cy="339185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71" name="Shape 71"/>
        <p:cNvGrpSpPr/>
        <p:nvPr/>
      </p:nvGrpSpPr>
      <p:grpSpPr>
        <a:xfrm>
          <a:off x="0" y="0"/>
          <a:ext cx="0" cy="0"/>
          <a:chOff x="0" y="0"/>
          <a:chExt cx="0" cy="0"/>
        </a:xfrm>
      </p:grpSpPr>
      <p:pic>
        <p:nvPicPr>
          <p:cNvPr id="72" name="Google Shape;72;p29"/>
          <p:cNvPicPr preferRelativeResize="0"/>
          <p:nvPr/>
        </p:nvPicPr>
        <p:blipFill rotWithShape="1">
          <a:blip r:embed="rId2">
            <a:alphaModFix/>
          </a:blip>
          <a:srcRect b="0" l="0" r="0" t="0"/>
          <a:stretch/>
        </p:blipFill>
        <p:spPr>
          <a:xfrm>
            <a:off x="646589" y="1818981"/>
            <a:ext cx="3508157" cy="823912"/>
          </a:xfrm>
          <a:prstGeom prst="rect">
            <a:avLst/>
          </a:prstGeom>
          <a:noFill/>
          <a:ln>
            <a:noFill/>
          </a:ln>
        </p:spPr>
      </p:pic>
      <p:sp>
        <p:nvSpPr>
          <p:cNvPr id="73" name="Google Shape;73;p29"/>
          <p:cNvSpPr txBox="1"/>
          <p:nvPr>
            <p:ph idx="1" type="body"/>
          </p:nvPr>
        </p:nvSpPr>
        <p:spPr>
          <a:xfrm>
            <a:off x="646591" y="1818981"/>
            <a:ext cx="350815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 name="Google Shape;74;p29"/>
          <p:cNvSpPr txBox="1"/>
          <p:nvPr>
            <p:ph idx="2" type="body"/>
          </p:nvPr>
        </p:nvSpPr>
        <p:spPr>
          <a:xfrm>
            <a:off x="646592" y="2642893"/>
            <a:ext cx="3481526" cy="267176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75" name="Google Shape;75;p29"/>
          <p:cNvPicPr preferRelativeResize="0"/>
          <p:nvPr/>
        </p:nvPicPr>
        <p:blipFill rotWithShape="1">
          <a:blip r:embed="rId2">
            <a:alphaModFix/>
          </a:blip>
          <a:srcRect b="0" l="0" r="0" t="0"/>
          <a:stretch/>
        </p:blipFill>
        <p:spPr>
          <a:xfrm>
            <a:off x="4261281" y="1818981"/>
            <a:ext cx="3508157" cy="823912"/>
          </a:xfrm>
          <a:prstGeom prst="rect">
            <a:avLst/>
          </a:prstGeom>
          <a:noFill/>
          <a:ln>
            <a:noFill/>
          </a:ln>
        </p:spPr>
      </p:pic>
      <p:sp>
        <p:nvSpPr>
          <p:cNvPr id="76" name="Google Shape;76;p29"/>
          <p:cNvSpPr txBox="1"/>
          <p:nvPr>
            <p:ph idx="3" type="body"/>
          </p:nvPr>
        </p:nvSpPr>
        <p:spPr>
          <a:xfrm>
            <a:off x="4261283" y="1818981"/>
            <a:ext cx="350815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7" name="Google Shape;77;p29"/>
          <p:cNvSpPr txBox="1"/>
          <p:nvPr>
            <p:ph idx="4" type="body"/>
          </p:nvPr>
        </p:nvSpPr>
        <p:spPr>
          <a:xfrm>
            <a:off x="4261284" y="2642893"/>
            <a:ext cx="3481526" cy="267176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78" name="Google Shape;78;p29"/>
          <p:cNvPicPr preferRelativeResize="0"/>
          <p:nvPr/>
        </p:nvPicPr>
        <p:blipFill rotWithShape="1">
          <a:blip r:embed="rId2">
            <a:alphaModFix/>
          </a:blip>
          <a:srcRect b="0" l="0" r="0" t="0"/>
          <a:stretch/>
        </p:blipFill>
        <p:spPr>
          <a:xfrm>
            <a:off x="4243525" y="1818981"/>
            <a:ext cx="3508157" cy="823912"/>
          </a:xfrm>
          <a:prstGeom prst="rect">
            <a:avLst/>
          </a:prstGeom>
          <a:noFill/>
          <a:ln>
            <a:noFill/>
          </a:ln>
        </p:spPr>
      </p:pic>
      <p:sp>
        <p:nvSpPr>
          <p:cNvPr id="79" name="Google Shape;79;p29"/>
          <p:cNvSpPr txBox="1"/>
          <p:nvPr>
            <p:ph idx="5" type="body"/>
          </p:nvPr>
        </p:nvSpPr>
        <p:spPr>
          <a:xfrm>
            <a:off x="4243527" y="1818981"/>
            <a:ext cx="350815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pic>
        <p:nvPicPr>
          <p:cNvPr id="80" name="Google Shape;80;p29"/>
          <p:cNvPicPr preferRelativeResize="0"/>
          <p:nvPr/>
        </p:nvPicPr>
        <p:blipFill rotWithShape="1">
          <a:blip r:embed="rId2">
            <a:alphaModFix/>
          </a:blip>
          <a:srcRect b="0" l="0" r="0" t="0"/>
          <a:stretch/>
        </p:blipFill>
        <p:spPr>
          <a:xfrm>
            <a:off x="7867092" y="1818981"/>
            <a:ext cx="3508157" cy="823912"/>
          </a:xfrm>
          <a:prstGeom prst="rect">
            <a:avLst/>
          </a:prstGeom>
          <a:noFill/>
          <a:ln>
            <a:noFill/>
          </a:ln>
        </p:spPr>
      </p:pic>
      <p:sp>
        <p:nvSpPr>
          <p:cNvPr id="81" name="Google Shape;81;p29"/>
          <p:cNvSpPr txBox="1"/>
          <p:nvPr>
            <p:ph idx="6" type="body"/>
          </p:nvPr>
        </p:nvSpPr>
        <p:spPr>
          <a:xfrm>
            <a:off x="7867094" y="1818981"/>
            <a:ext cx="350815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 name="Google Shape;82;p29"/>
          <p:cNvSpPr txBox="1"/>
          <p:nvPr>
            <p:ph idx="7" type="body"/>
          </p:nvPr>
        </p:nvSpPr>
        <p:spPr>
          <a:xfrm>
            <a:off x="7867095" y="2642893"/>
            <a:ext cx="3481526" cy="267176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83" name="Shape 83"/>
        <p:cNvGrpSpPr/>
        <p:nvPr/>
      </p:nvGrpSpPr>
      <p:grpSpPr>
        <a:xfrm>
          <a:off x="0" y="0"/>
          <a:ext cx="0" cy="0"/>
          <a:chOff x="0" y="0"/>
          <a:chExt cx="0" cy="0"/>
        </a:xfrm>
      </p:grpSpPr>
      <p:pic>
        <p:nvPicPr>
          <p:cNvPr id="84" name="Google Shape;84;p30"/>
          <p:cNvPicPr preferRelativeResize="0"/>
          <p:nvPr/>
        </p:nvPicPr>
        <p:blipFill rotWithShape="1">
          <a:blip r:embed="rId2">
            <a:alphaModFix/>
          </a:blip>
          <a:srcRect b="0" l="0" r="0" t="0"/>
          <a:stretch/>
        </p:blipFill>
        <p:spPr>
          <a:xfrm flipH="1" rot="10800000">
            <a:off x="2489448" y="1751584"/>
            <a:ext cx="7213106" cy="135606"/>
          </a:xfrm>
          <a:prstGeom prst="rect">
            <a:avLst/>
          </a:prstGeom>
          <a:noFill/>
          <a:ln>
            <a:noFill/>
          </a:ln>
        </p:spPr>
      </p:pic>
      <p:sp>
        <p:nvSpPr>
          <p:cNvPr id="85" name="Google Shape;85;p30"/>
          <p:cNvSpPr txBox="1"/>
          <p:nvPr>
            <p:ph type="title"/>
          </p:nvPr>
        </p:nvSpPr>
        <p:spPr>
          <a:xfrm>
            <a:off x="2489447" y="1362068"/>
            <a:ext cx="8181513" cy="57970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30"/>
          <p:cNvSpPr txBox="1"/>
          <p:nvPr>
            <p:ph idx="1" type="body"/>
          </p:nvPr>
        </p:nvSpPr>
        <p:spPr>
          <a:xfrm>
            <a:off x="847078" y="2248273"/>
            <a:ext cx="5181600" cy="4122567"/>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30"/>
          <p:cNvSpPr txBox="1"/>
          <p:nvPr>
            <p:ph idx="2" type="body"/>
          </p:nvPr>
        </p:nvSpPr>
        <p:spPr>
          <a:xfrm>
            <a:off x="6181078" y="2248273"/>
            <a:ext cx="5181600" cy="4122567"/>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88" name="Google Shape;88;p30"/>
          <p:cNvPicPr preferRelativeResize="0"/>
          <p:nvPr/>
        </p:nvPicPr>
        <p:blipFill rotWithShape="1">
          <a:blip r:embed="rId3">
            <a:alphaModFix/>
          </a:blip>
          <a:srcRect b="0" l="0" r="0" t="0"/>
          <a:stretch/>
        </p:blipFill>
        <p:spPr>
          <a:xfrm>
            <a:off x="847078" y="2214983"/>
            <a:ext cx="5181600" cy="4149200"/>
          </a:xfrm>
          <a:prstGeom prst="rect">
            <a:avLst/>
          </a:prstGeom>
          <a:noFill/>
          <a:ln>
            <a:noFill/>
          </a:ln>
        </p:spPr>
      </p:pic>
      <p:pic>
        <p:nvPicPr>
          <p:cNvPr id="89" name="Google Shape;89;p30"/>
          <p:cNvPicPr preferRelativeResize="0"/>
          <p:nvPr/>
        </p:nvPicPr>
        <p:blipFill rotWithShape="1">
          <a:blip r:embed="rId3">
            <a:alphaModFix/>
          </a:blip>
          <a:srcRect b="0" l="0" r="0" t="0"/>
          <a:stretch/>
        </p:blipFill>
        <p:spPr>
          <a:xfrm>
            <a:off x="6192915" y="2214983"/>
            <a:ext cx="5181600" cy="4122567"/>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90" name="Shape 90"/>
        <p:cNvGrpSpPr/>
        <p:nvPr/>
      </p:nvGrpSpPr>
      <p:grpSpPr>
        <a:xfrm>
          <a:off x="0" y="0"/>
          <a:ext cx="0" cy="0"/>
          <a:chOff x="0" y="0"/>
          <a:chExt cx="0" cy="0"/>
        </a:xfrm>
      </p:grpSpPr>
      <p:pic>
        <p:nvPicPr>
          <p:cNvPr id="91" name="Google Shape;91;p31"/>
          <p:cNvPicPr preferRelativeResize="0"/>
          <p:nvPr/>
        </p:nvPicPr>
        <p:blipFill rotWithShape="1">
          <a:blip r:embed="rId2">
            <a:alphaModFix/>
          </a:blip>
          <a:srcRect b="0" l="0" r="0" t="0"/>
          <a:stretch/>
        </p:blipFill>
        <p:spPr>
          <a:xfrm>
            <a:off x="1342007" y="1287260"/>
            <a:ext cx="9507984" cy="703994"/>
          </a:xfrm>
          <a:prstGeom prst="rect">
            <a:avLst/>
          </a:prstGeom>
          <a:noFill/>
          <a:ln>
            <a:noFill/>
          </a:ln>
        </p:spPr>
      </p:pic>
      <p:sp>
        <p:nvSpPr>
          <p:cNvPr id="92" name="Google Shape;92;p31"/>
          <p:cNvSpPr txBox="1"/>
          <p:nvPr>
            <p:ph type="title"/>
          </p:nvPr>
        </p:nvSpPr>
        <p:spPr>
          <a:xfrm>
            <a:off x="1342008" y="1287260"/>
            <a:ext cx="9507984" cy="703994"/>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4400"/>
              <a:buFont typeface="Helvetica Neue"/>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31"/>
          <p:cNvSpPr txBox="1"/>
          <p:nvPr>
            <p:ph idx="1" type="body"/>
          </p:nvPr>
        </p:nvSpPr>
        <p:spPr>
          <a:xfrm>
            <a:off x="1342007" y="2120657"/>
            <a:ext cx="4557943" cy="4122567"/>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 name="Google Shape;94;p31"/>
          <p:cNvSpPr txBox="1"/>
          <p:nvPr>
            <p:ph idx="2" type="body"/>
          </p:nvPr>
        </p:nvSpPr>
        <p:spPr>
          <a:xfrm>
            <a:off x="6009443" y="2147290"/>
            <a:ext cx="4840549" cy="4122567"/>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95" name="Google Shape;95;p31"/>
          <p:cNvPicPr preferRelativeResize="0"/>
          <p:nvPr/>
        </p:nvPicPr>
        <p:blipFill rotWithShape="1">
          <a:blip r:embed="rId3">
            <a:alphaModFix/>
          </a:blip>
          <a:srcRect b="0" l="0" r="0" t="0"/>
          <a:stretch/>
        </p:blipFill>
        <p:spPr>
          <a:xfrm>
            <a:off x="6009443" y="2120657"/>
            <a:ext cx="4941162" cy="4149200"/>
          </a:xfrm>
          <a:prstGeom prst="rect">
            <a:avLst/>
          </a:prstGeom>
          <a:noFill/>
          <a:ln>
            <a:noFill/>
          </a:ln>
        </p:spPr>
      </p:pic>
      <p:pic>
        <p:nvPicPr>
          <p:cNvPr id="96" name="Google Shape;96;p31"/>
          <p:cNvPicPr preferRelativeResize="0"/>
          <p:nvPr/>
        </p:nvPicPr>
        <p:blipFill rotWithShape="1">
          <a:blip r:embed="rId3">
            <a:alphaModFix/>
          </a:blip>
          <a:srcRect b="0" l="0" r="0" t="0"/>
          <a:stretch/>
        </p:blipFill>
        <p:spPr>
          <a:xfrm>
            <a:off x="1306495" y="2107339"/>
            <a:ext cx="4557943" cy="4162517"/>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97" name="Shape 97"/>
        <p:cNvGrpSpPr/>
        <p:nvPr/>
      </p:nvGrpSpPr>
      <p:grpSpPr>
        <a:xfrm>
          <a:off x="0" y="0"/>
          <a:ext cx="0" cy="0"/>
          <a:chOff x="0" y="0"/>
          <a:chExt cx="0" cy="0"/>
        </a:xfrm>
      </p:grpSpPr>
      <p:pic>
        <p:nvPicPr>
          <p:cNvPr id="98" name="Google Shape;98;p32"/>
          <p:cNvPicPr preferRelativeResize="0"/>
          <p:nvPr/>
        </p:nvPicPr>
        <p:blipFill rotWithShape="1">
          <a:blip r:embed="rId2">
            <a:alphaModFix/>
          </a:blip>
          <a:srcRect b="0" l="0" r="0" t="0"/>
          <a:stretch/>
        </p:blipFill>
        <p:spPr>
          <a:xfrm flipH="1" rot="10800000">
            <a:off x="2489448" y="1751584"/>
            <a:ext cx="7213106" cy="135606"/>
          </a:xfrm>
          <a:prstGeom prst="rect">
            <a:avLst/>
          </a:prstGeom>
          <a:noFill/>
          <a:ln>
            <a:noFill/>
          </a:ln>
        </p:spPr>
      </p:pic>
      <p:sp>
        <p:nvSpPr>
          <p:cNvPr id="99" name="Google Shape;99;p32"/>
          <p:cNvSpPr txBox="1"/>
          <p:nvPr>
            <p:ph type="title"/>
          </p:nvPr>
        </p:nvSpPr>
        <p:spPr>
          <a:xfrm>
            <a:off x="2489447" y="1362068"/>
            <a:ext cx="8181513" cy="57970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32"/>
          <p:cNvSpPr txBox="1"/>
          <p:nvPr>
            <p:ph idx="1" type="body"/>
          </p:nvPr>
        </p:nvSpPr>
        <p:spPr>
          <a:xfrm>
            <a:off x="847078" y="2248273"/>
            <a:ext cx="5181600" cy="4122567"/>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1" name="Google Shape;101;p32"/>
          <p:cNvSpPr txBox="1"/>
          <p:nvPr>
            <p:ph idx="2" type="body"/>
          </p:nvPr>
        </p:nvSpPr>
        <p:spPr>
          <a:xfrm>
            <a:off x="6181078" y="2248273"/>
            <a:ext cx="5181600" cy="4122567"/>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02" name="Google Shape;102;p32"/>
          <p:cNvPicPr preferRelativeResize="0"/>
          <p:nvPr/>
        </p:nvPicPr>
        <p:blipFill rotWithShape="1">
          <a:blip r:embed="rId3">
            <a:alphaModFix/>
          </a:blip>
          <a:srcRect b="0" l="0" r="0" t="0"/>
          <a:stretch/>
        </p:blipFill>
        <p:spPr>
          <a:xfrm>
            <a:off x="762963" y="2203883"/>
            <a:ext cx="337867" cy="337867"/>
          </a:xfrm>
          <a:prstGeom prst="rect">
            <a:avLst/>
          </a:prstGeom>
          <a:noFill/>
          <a:ln>
            <a:noFill/>
          </a:ln>
        </p:spPr>
      </p:pic>
      <p:pic>
        <p:nvPicPr>
          <p:cNvPr id="103" name="Google Shape;103;p32"/>
          <p:cNvPicPr preferRelativeResize="0"/>
          <p:nvPr/>
        </p:nvPicPr>
        <p:blipFill rotWithShape="1">
          <a:blip r:embed="rId3">
            <a:alphaModFix/>
          </a:blip>
          <a:srcRect b="0" l="0" r="0" t="0"/>
          <a:stretch/>
        </p:blipFill>
        <p:spPr>
          <a:xfrm rot="-5400000">
            <a:off x="816487" y="6077363"/>
            <a:ext cx="337867" cy="337867"/>
          </a:xfrm>
          <a:prstGeom prst="rect">
            <a:avLst/>
          </a:prstGeom>
          <a:noFill/>
          <a:ln>
            <a:noFill/>
          </a:ln>
        </p:spPr>
      </p:pic>
      <p:pic>
        <p:nvPicPr>
          <p:cNvPr id="104" name="Google Shape;104;p32"/>
          <p:cNvPicPr preferRelativeResize="0"/>
          <p:nvPr/>
        </p:nvPicPr>
        <p:blipFill rotWithShape="1">
          <a:blip r:embed="rId3">
            <a:alphaModFix/>
          </a:blip>
          <a:srcRect b="0" l="0" r="0" t="0"/>
          <a:stretch/>
        </p:blipFill>
        <p:spPr>
          <a:xfrm rot="5577321">
            <a:off x="5754738" y="2197876"/>
            <a:ext cx="337867" cy="337867"/>
          </a:xfrm>
          <a:prstGeom prst="rect">
            <a:avLst/>
          </a:prstGeom>
          <a:noFill/>
          <a:ln>
            <a:noFill/>
          </a:ln>
        </p:spPr>
      </p:pic>
      <p:pic>
        <p:nvPicPr>
          <p:cNvPr id="105" name="Google Shape;105;p32"/>
          <p:cNvPicPr preferRelativeResize="0"/>
          <p:nvPr/>
        </p:nvPicPr>
        <p:blipFill rotWithShape="1">
          <a:blip r:embed="rId3">
            <a:alphaModFix/>
          </a:blip>
          <a:srcRect b="0" l="0" r="0" t="0"/>
          <a:stretch/>
        </p:blipFill>
        <p:spPr>
          <a:xfrm rot="10800000">
            <a:off x="5721402" y="6096893"/>
            <a:ext cx="337867" cy="337867"/>
          </a:xfrm>
          <a:prstGeom prst="rect">
            <a:avLst/>
          </a:prstGeom>
          <a:noFill/>
          <a:ln>
            <a:noFill/>
          </a:ln>
        </p:spPr>
      </p:pic>
      <p:pic>
        <p:nvPicPr>
          <p:cNvPr id="106" name="Google Shape;106;p32"/>
          <p:cNvPicPr preferRelativeResize="0"/>
          <p:nvPr/>
        </p:nvPicPr>
        <p:blipFill rotWithShape="1">
          <a:blip r:embed="rId3">
            <a:alphaModFix/>
          </a:blip>
          <a:srcRect b="0" l="0" r="0" t="0"/>
          <a:stretch/>
        </p:blipFill>
        <p:spPr>
          <a:xfrm>
            <a:off x="6176951" y="2218375"/>
            <a:ext cx="337867" cy="337867"/>
          </a:xfrm>
          <a:prstGeom prst="rect">
            <a:avLst/>
          </a:prstGeom>
          <a:noFill/>
          <a:ln>
            <a:noFill/>
          </a:ln>
        </p:spPr>
      </p:pic>
      <p:pic>
        <p:nvPicPr>
          <p:cNvPr id="107" name="Google Shape;107;p32"/>
          <p:cNvPicPr preferRelativeResize="0"/>
          <p:nvPr/>
        </p:nvPicPr>
        <p:blipFill rotWithShape="1">
          <a:blip r:embed="rId3">
            <a:alphaModFix/>
          </a:blip>
          <a:srcRect b="0" l="0" r="0" t="0"/>
          <a:stretch/>
        </p:blipFill>
        <p:spPr>
          <a:xfrm rot="-5400000">
            <a:off x="6230475" y="6091855"/>
            <a:ext cx="337867" cy="337867"/>
          </a:xfrm>
          <a:prstGeom prst="rect">
            <a:avLst/>
          </a:prstGeom>
          <a:noFill/>
          <a:ln>
            <a:noFill/>
          </a:ln>
        </p:spPr>
      </p:pic>
      <p:pic>
        <p:nvPicPr>
          <p:cNvPr id="108" name="Google Shape;108;p32"/>
          <p:cNvPicPr preferRelativeResize="0"/>
          <p:nvPr/>
        </p:nvPicPr>
        <p:blipFill rotWithShape="1">
          <a:blip r:embed="rId3">
            <a:alphaModFix/>
          </a:blip>
          <a:srcRect b="0" l="0" r="0" t="0"/>
          <a:stretch/>
        </p:blipFill>
        <p:spPr>
          <a:xfrm rot="5577321">
            <a:off x="11168726" y="2212368"/>
            <a:ext cx="337867" cy="337867"/>
          </a:xfrm>
          <a:prstGeom prst="rect">
            <a:avLst/>
          </a:prstGeom>
          <a:noFill/>
          <a:ln>
            <a:noFill/>
          </a:ln>
        </p:spPr>
      </p:pic>
      <p:pic>
        <p:nvPicPr>
          <p:cNvPr id="109" name="Google Shape;109;p32"/>
          <p:cNvPicPr preferRelativeResize="0"/>
          <p:nvPr/>
        </p:nvPicPr>
        <p:blipFill rotWithShape="1">
          <a:blip r:embed="rId3">
            <a:alphaModFix/>
          </a:blip>
          <a:srcRect b="0" l="0" r="0" t="0"/>
          <a:stretch/>
        </p:blipFill>
        <p:spPr>
          <a:xfrm rot="10800000">
            <a:off x="11135390" y="6111385"/>
            <a:ext cx="337867" cy="33786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9" name="Shape 9"/>
        <p:cNvGrpSpPr/>
        <p:nvPr/>
      </p:nvGrpSpPr>
      <p:grpSpPr>
        <a:xfrm>
          <a:off x="0" y="0"/>
          <a:ext cx="0" cy="0"/>
          <a:chOff x="0" y="0"/>
          <a:chExt cx="0" cy="0"/>
        </a:xfrm>
      </p:grpSpPr>
      <p:pic>
        <p:nvPicPr>
          <p:cNvPr id="10" name="Google Shape;10;p18"/>
          <p:cNvPicPr preferRelativeResize="0"/>
          <p:nvPr/>
        </p:nvPicPr>
        <p:blipFill rotWithShape="1">
          <a:blip r:embed="rId2">
            <a:alphaModFix/>
          </a:blip>
          <a:srcRect b="0" l="0" r="0" t="0"/>
          <a:stretch/>
        </p:blipFill>
        <p:spPr>
          <a:xfrm>
            <a:off x="2975898" y="2420563"/>
            <a:ext cx="7668429" cy="2206788"/>
          </a:xfrm>
          <a:prstGeom prst="rect">
            <a:avLst/>
          </a:prstGeom>
          <a:noFill/>
          <a:ln>
            <a:noFill/>
          </a:ln>
        </p:spPr>
      </p:pic>
      <p:sp>
        <p:nvSpPr>
          <p:cNvPr id="11" name="Google Shape;11;p18"/>
          <p:cNvSpPr txBox="1"/>
          <p:nvPr>
            <p:ph idx="1" type="body"/>
          </p:nvPr>
        </p:nvSpPr>
        <p:spPr>
          <a:xfrm>
            <a:off x="3132339" y="3230530"/>
            <a:ext cx="6153704"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8000"/>
              <a:buNone/>
              <a:defRPr b="1" sz="80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12" name="Shape 12"/>
        <p:cNvGrpSpPr/>
        <p:nvPr/>
      </p:nvGrpSpPr>
      <p:grpSpPr>
        <a:xfrm>
          <a:off x="0" y="0"/>
          <a:ext cx="0" cy="0"/>
          <a:chOff x="0" y="0"/>
          <a:chExt cx="0" cy="0"/>
        </a:xfrm>
      </p:grpSpPr>
      <p:sp>
        <p:nvSpPr>
          <p:cNvPr id="13" name="Google Shape;13;p19"/>
          <p:cNvSpPr txBox="1"/>
          <p:nvPr>
            <p:ph type="title"/>
          </p:nvPr>
        </p:nvSpPr>
        <p:spPr>
          <a:xfrm>
            <a:off x="2333718" y="2766218"/>
            <a:ext cx="7524564"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4" name="Google Shape;14;p19"/>
          <p:cNvPicPr preferRelativeResize="0"/>
          <p:nvPr/>
        </p:nvPicPr>
        <p:blipFill rotWithShape="1">
          <a:blip r:embed="rId2">
            <a:alphaModFix/>
          </a:blip>
          <a:srcRect b="0" l="0" r="0" t="0"/>
          <a:stretch/>
        </p:blipFill>
        <p:spPr>
          <a:xfrm>
            <a:off x="9786811" y="0"/>
            <a:ext cx="2405189" cy="1855433"/>
          </a:xfrm>
          <a:prstGeom prst="rect">
            <a:avLst/>
          </a:prstGeom>
          <a:noFill/>
          <a:ln>
            <a:noFill/>
          </a:ln>
        </p:spPr>
      </p:pic>
      <p:pic>
        <p:nvPicPr>
          <p:cNvPr id="15" name="Google Shape;15;p19"/>
          <p:cNvPicPr preferRelativeResize="0"/>
          <p:nvPr/>
        </p:nvPicPr>
        <p:blipFill rotWithShape="1">
          <a:blip r:embed="rId3">
            <a:alphaModFix/>
          </a:blip>
          <a:srcRect b="0" l="0" r="0" t="0"/>
          <a:stretch/>
        </p:blipFill>
        <p:spPr>
          <a:xfrm>
            <a:off x="0" y="4413883"/>
            <a:ext cx="2121763" cy="156861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6" name="Shape 16"/>
        <p:cNvGrpSpPr/>
        <p:nvPr/>
      </p:nvGrpSpPr>
      <p:grpSpPr>
        <a:xfrm>
          <a:off x="0" y="0"/>
          <a:ext cx="0" cy="0"/>
          <a:chOff x="0" y="0"/>
          <a:chExt cx="0" cy="0"/>
        </a:xfrm>
      </p:grpSpPr>
      <p:sp>
        <p:nvSpPr>
          <p:cNvPr id="17" name="Google Shape;17;p20"/>
          <p:cNvSpPr txBox="1"/>
          <p:nvPr>
            <p:ph idx="1" type="body"/>
          </p:nvPr>
        </p:nvSpPr>
        <p:spPr>
          <a:xfrm>
            <a:off x="914400" y="1697857"/>
            <a:ext cx="5181600" cy="4122567"/>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20"/>
          <p:cNvSpPr txBox="1"/>
          <p:nvPr>
            <p:ph idx="2" type="body"/>
          </p:nvPr>
        </p:nvSpPr>
        <p:spPr>
          <a:xfrm>
            <a:off x="6248400" y="1697857"/>
            <a:ext cx="5181600" cy="4122567"/>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9" name="Google Shape;19;p20"/>
          <p:cNvPicPr preferRelativeResize="0"/>
          <p:nvPr/>
        </p:nvPicPr>
        <p:blipFill rotWithShape="1">
          <a:blip r:embed="rId2">
            <a:alphaModFix/>
          </a:blip>
          <a:srcRect b="0" l="0" r="0" t="0"/>
          <a:stretch/>
        </p:blipFill>
        <p:spPr>
          <a:xfrm>
            <a:off x="905522" y="1664568"/>
            <a:ext cx="5181600" cy="4149200"/>
          </a:xfrm>
          <a:prstGeom prst="rect">
            <a:avLst/>
          </a:prstGeom>
          <a:noFill/>
          <a:ln>
            <a:noFill/>
          </a:ln>
        </p:spPr>
      </p:pic>
      <p:pic>
        <p:nvPicPr>
          <p:cNvPr id="20" name="Google Shape;20;p20"/>
          <p:cNvPicPr preferRelativeResize="0"/>
          <p:nvPr/>
        </p:nvPicPr>
        <p:blipFill rotWithShape="1">
          <a:blip r:embed="rId2">
            <a:alphaModFix/>
          </a:blip>
          <a:srcRect b="0" l="0" r="0" t="0"/>
          <a:stretch/>
        </p:blipFill>
        <p:spPr>
          <a:xfrm>
            <a:off x="6260237" y="1664567"/>
            <a:ext cx="5181600" cy="412256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spTree>
      <p:nvGrpSpPr>
        <p:cNvPr id="21" name="Shape 21"/>
        <p:cNvGrpSpPr/>
        <p:nvPr/>
      </p:nvGrpSpPr>
      <p:grpSpPr>
        <a:xfrm>
          <a:off x="0" y="0"/>
          <a:ext cx="0" cy="0"/>
          <a:chOff x="0" y="0"/>
          <a:chExt cx="0" cy="0"/>
        </a:xfrm>
      </p:grpSpPr>
      <p:sp>
        <p:nvSpPr>
          <p:cNvPr id="22" name="Google Shape;22;p21"/>
          <p:cNvSpPr txBox="1"/>
          <p:nvPr>
            <p:ph idx="1" type="body"/>
          </p:nvPr>
        </p:nvSpPr>
        <p:spPr>
          <a:xfrm>
            <a:off x="598846" y="1722268"/>
            <a:ext cx="3521476" cy="37608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 name="Google Shape;23;p21"/>
          <p:cNvSpPr txBox="1"/>
          <p:nvPr>
            <p:ph idx="2" type="body"/>
          </p:nvPr>
        </p:nvSpPr>
        <p:spPr>
          <a:xfrm>
            <a:off x="4250527" y="1722268"/>
            <a:ext cx="3521476" cy="37608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21"/>
          <p:cNvSpPr txBox="1"/>
          <p:nvPr>
            <p:ph idx="3" type="body"/>
          </p:nvPr>
        </p:nvSpPr>
        <p:spPr>
          <a:xfrm>
            <a:off x="7902208" y="1722268"/>
            <a:ext cx="3521476" cy="37608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5" name="Google Shape;25;p21"/>
          <p:cNvPicPr preferRelativeResize="0"/>
          <p:nvPr/>
        </p:nvPicPr>
        <p:blipFill rotWithShape="1">
          <a:blip r:embed="rId2">
            <a:alphaModFix/>
          </a:blip>
          <a:srcRect b="0" l="0" r="0" t="0"/>
          <a:stretch/>
        </p:blipFill>
        <p:spPr>
          <a:xfrm>
            <a:off x="577495" y="1698410"/>
            <a:ext cx="3564782" cy="3826276"/>
          </a:xfrm>
          <a:prstGeom prst="rect">
            <a:avLst/>
          </a:prstGeom>
          <a:noFill/>
          <a:ln>
            <a:noFill/>
          </a:ln>
        </p:spPr>
      </p:pic>
      <p:pic>
        <p:nvPicPr>
          <p:cNvPr id="26" name="Google Shape;26;p21"/>
          <p:cNvPicPr preferRelativeResize="0"/>
          <p:nvPr/>
        </p:nvPicPr>
        <p:blipFill rotWithShape="1">
          <a:blip r:embed="rId2">
            <a:alphaModFix/>
          </a:blip>
          <a:srcRect b="0" l="0" r="0" t="0"/>
          <a:stretch/>
        </p:blipFill>
        <p:spPr>
          <a:xfrm>
            <a:off x="4207221" y="1698410"/>
            <a:ext cx="3564782" cy="3826276"/>
          </a:xfrm>
          <a:prstGeom prst="rect">
            <a:avLst/>
          </a:prstGeom>
          <a:noFill/>
          <a:ln>
            <a:noFill/>
          </a:ln>
        </p:spPr>
      </p:pic>
      <p:pic>
        <p:nvPicPr>
          <p:cNvPr id="27" name="Google Shape;27;p21"/>
          <p:cNvPicPr preferRelativeResize="0"/>
          <p:nvPr/>
        </p:nvPicPr>
        <p:blipFill rotWithShape="1">
          <a:blip r:embed="rId2">
            <a:alphaModFix/>
          </a:blip>
          <a:srcRect b="0" l="0" r="0" t="0"/>
          <a:stretch/>
        </p:blipFill>
        <p:spPr>
          <a:xfrm>
            <a:off x="7869944" y="1689532"/>
            <a:ext cx="3564782" cy="382627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 name="Shape 28"/>
        <p:cNvGrpSpPr/>
        <p:nvPr/>
      </p:nvGrpSpPr>
      <p:grpSpPr>
        <a:xfrm>
          <a:off x="0" y="0"/>
          <a:ext cx="0" cy="0"/>
          <a:chOff x="0" y="0"/>
          <a:chExt cx="0" cy="0"/>
        </a:xfrm>
      </p:grpSpPr>
      <p:pic>
        <p:nvPicPr>
          <p:cNvPr id="29" name="Google Shape;29;p22"/>
          <p:cNvPicPr preferRelativeResize="0"/>
          <p:nvPr/>
        </p:nvPicPr>
        <p:blipFill rotWithShape="1">
          <a:blip r:embed="rId2">
            <a:alphaModFix/>
          </a:blip>
          <a:srcRect b="0" l="0" r="0" t="0"/>
          <a:stretch/>
        </p:blipFill>
        <p:spPr>
          <a:xfrm>
            <a:off x="936702" y="2635726"/>
            <a:ext cx="10417098" cy="2930571"/>
          </a:xfrm>
          <a:prstGeom prst="rect">
            <a:avLst/>
          </a:prstGeom>
          <a:noFill/>
          <a:ln>
            <a:noFill/>
          </a:ln>
        </p:spPr>
      </p:pic>
      <p:sp>
        <p:nvSpPr>
          <p:cNvPr id="30" name="Google Shape;30;p22"/>
          <p:cNvSpPr txBox="1"/>
          <p:nvPr>
            <p:ph type="title"/>
          </p:nvPr>
        </p:nvSpPr>
        <p:spPr>
          <a:xfrm>
            <a:off x="887451" y="1526959"/>
            <a:ext cx="10515600" cy="10248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2"/>
          <p:cNvSpPr txBox="1"/>
          <p:nvPr>
            <p:ph idx="1" type="body"/>
          </p:nvPr>
        </p:nvSpPr>
        <p:spPr>
          <a:xfrm>
            <a:off x="887450" y="2635726"/>
            <a:ext cx="10515600" cy="3045983"/>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2" name="Shape 32"/>
        <p:cNvGrpSpPr/>
        <p:nvPr/>
      </p:nvGrpSpPr>
      <p:grpSpPr>
        <a:xfrm>
          <a:off x="0" y="0"/>
          <a:ext cx="0" cy="0"/>
          <a:chOff x="0" y="0"/>
          <a:chExt cx="0" cy="0"/>
        </a:xfrm>
      </p:grpSpPr>
      <p:pic>
        <p:nvPicPr>
          <p:cNvPr id="33" name="Google Shape;33;p23"/>
          <p:cNvPicPr preferRelativeResize="0"/>
          <p:nvPr/>
        </p:nvPicPr>
        <p:blipFill rotWithShape="1">
          <a:blip r:embed="rId2">
            <a:alphaModFix/>
          </a:blip>
          <a:srcRect b="0" l="0" r="0" t="0"/>
          <a:stretch/>
        </p:blipFill>
        <p:spPr>
          <a:xfrm>
            <a:off x="5055722" y="1562465"/>
            <a:ext cx="6254427" cy="4235501"/>
          </a:xfrm>
          <a:prstGeom prst="rect">
            <a:avLst/>
          </a:prstGeom>
          <a:noFill/>
          <a:ln>
            <a:noFill/>
          </a:ln>
        </p:spPr>
      </p:pic>
      <p:sp>
        <p:nvSpPr>
          <p:cNvPr id="34" name="Google Shape;34;p23"/>
          <p:cNvSpPr txBox="1"/>
          <p:nvPr>
            <p:ph type="title"/>
          </p:nvPr>
        </p:nvSpPr>
        <p:spPr>
          <a:xfrm>
            <a:off x="1026218" y="1580223"/>
            <a:ext cx="3932237" cy="85891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Helvetica Neue"/>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3"/>
          <p:cNvSpPr txBox="1"/>
          <p:nvPr>
            <p:ph idx="1" type="body"/>
          </p:nvPr>
        </p:nvSpPr>
        <p:spPr>
          <a:xfrm>
            <a:off x="5055722" y="1580223"/>
            <a:ext cx="6254427" cy="4217743"/>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 name="Google Shape;36;p23"/>
          <p:cNvSpPr txBox="1"/>
          <p:nvPr>
            <p:ph idx="2" type="body"/>
          </p:nvPr>
        </p:nvSpPr>
        <p:spPr>
          <a:xfrm>
            <a:off x="1026218" y="2565646"/>
            <a:ext cx="3932237" cy="323232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pic>
        <p:nvPicPr>
          <p:cNvPr id="37" name="Google Shape;37;p23"/>
          <p:cNvPicPr preferRelativeResize="0"/>
          <p:nvPr/>
        </p:nvPicPr>
        <p:blipFill rotWithShape="1">
          <a:blip r:embed="rId3">
            <a:alphaModFix/>
          </a:blip>
          <a:srcRect b="0" l="0" r="0" t="0"/>
          <a:stretch/>
        </p:blipFill>
        <p:spPr>
          <a:xfrm>
            <a:off x="985424" y="2502921"/>
            <a:ext cx="4008544" cy="339185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38" name="Shape 38"/>
        <p:cNvGrpSpPr/>
        <p:nvPr/>
      </p:nvGrpSpPr>
      <p:grpSpPr>
        <a:xfrm>
          <a:off x="0" y="0"/>
          <a:ext cx="0" cy="0"/>
          <a:chOff x="0" y="0"/>
          <a:chExt cx="0" cy="0"/>
        </a:xfrm>
      </p:grpSpPr>
      <p:pic>
        <p:nvPicPr>
          <p:cNvPr id="39" name="Google Shape;39;p24"/>
          <p:cNvPicPr preferRelativeResize="0"/>
          <p:nvPr/>
        </p:nvPicPr>
        <p:blipFill rotWithShape="1">
          <a:blip r:embed="rId2">
            <a:alphaModFix/>
          </a:blip>
          <a:srcRect b="0" l="0" r="0" t="0"/>
          <a:stretch/>
        </p:blipFill>
        <p:spPr>
          <a:xfrm>
            <a:off x="5088576" y="2634431"/>
            <a:ext cx="1603762" cy="158913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40" name="Shape 40"/>
        <p:cNvGrpSpPr/>
        <p:nvPr/>
      </p:nvGrpSpPr>
      <p:grpSpPr>
        <a:xfrm>
          <a:off x="0" y="0"/>
          <a:ext cx="0" cy="0"/>
          <a:chOff x="0" y="0"/>
          <a:chExt cx="0" cy="0"/>
        </a:xfrm>
      </p:grpSpPr>
      <p:pic>
        <p:nvPicPr>
          <p:cNvPr id="41" name="Google Shape;41;p25"/>
          <p:cNvPicPr preferRelativeResize="0"/>
          <p:nvPr/>
        </p:nvPicPr>
        <p:blipFill rotWithShape="1">
          <a:blip r:embed="rId2">
            <a:alphaModFix/>
          </a:blip>
          <a:srcRect b="0" l="0" r="0" t="0"/>
          <a:stretch/>
        </p:blipFill>
        <p:spPr>
          <a:xfrm>
            <a:off x="6065663" y="2475930"/>
            <a:ext cx="5183188" cy="823912"/>
          </a:xfrm>
          <a:prstGeom prst="rect">
            <a:avLst/>
          </a:prstGeom>
          <a:noFill/>
          <a:ln>
            <a:noFill/>
          </a:ln>
        </p:spPr>
      </p:pic>
      <p:pic>
        <p:nvPicPr>
          <p:cNvPr id="42" name="Google Shape;42;p25"/>
          <p:cNvPicPr preferRelativeResize="0"/>
          <p:nvPr/>
        </p:nvPicPr>
        <p:blipFill rotWithShape="1">
          <a:blip r:embed="rId2">
            <a:alphaModFix/>
          </a:blip>
          <a:srcRect b="0" l="0" r="0" t="0"/>
          <a:stretch/>
        </p:blipFill>
        <p:spPr>
          <a:xfrm>
            <a:off x="839787" y="2475930"/>
            <a:ext cx="5157787" cy="823912"/>
          </a:xfrm>
          <a:prstGeom prst="rect">
            <a:avLst/>
          </a:prstGeom>
          <a:noFill/>
          <a:ln>
            <a:noFill/>
          </a:ln>
        </p:spPr>
      </p:pic>
      <p:sp>
        <p:nvSpPr>
          <p:cNvPr id="43" name="Google Shape;43;p25"/>
          <p:cNvSpPr txBox="1"/>
          <p:nvPr>
            <p:ph type="ctrTitle"/>
          </p:nvPr>
        </p:nvSpPr>
        <p:spPr>
          <a:xfrm>
            <a:off x="839788" y="1580994"/>
            <a:ext cx="10409064" cy="823912"/>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Helvetica Neue"/>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5"/>
          <p:cNvSpPr txBox="1"/>
          <p:nvPr>
            <p:ph idx="1" type="body"/>
          </p:nvPr>
        </p:nvSpPr>
        <p:spPr>
          <a:xfrm>
            <a:off x="839788" y="2475930"/>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25"/>
          <p:cNvSpPr txBox="1"/>
          <p:nvPr>
            <p:ph idx="2" type="body"/>
          </p:nvPr>
        </p:nvSpPr>
        <p:spPr>
          <a:xfrm>
            <a:off x="839788" y="3299842"/>
            <a:ext cx="5157787" cy="267176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25"/>
          <p:cNvSpPr txBox="1"/>
          <p:nvPr>
            <p:ph idx="3" type="body"/>
          </p:nvPr>
        </p:nvSpPr>
        <p:spPr>
          <a:xfrm>
            <a:off x="6065664" y="2475930"/>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25"/>
          <p:cNvSpPr txBox="1"/>
          <p:nvPr>
            <p:ph idx="4" type="body"/>
          </p:nvPr>
        </p:nvSpPr>
        <p:spPr>
          <a:xfrm>
            <a:off x="6065664" y="3299842"/>
            <a:ext cx="5183188" cy="267176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1.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6"/>
          <p:cNvSpPr txBox="1"/>
          <p:nvPr>
            <p:ph type="title"/>
          </p:nvPr>
        </p:nvSpPr>
        <p:spPr>
          <a:xfrm>
            <a:off x="838200" y="1162843"/>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Helvetica Neue"/>
              <a:buNone/>
              <a:defRPr b="0" i="0" sz="4400" u="none" cap="none" strike="noStrike">
                <a:solidFill>
                  <a:schemeClr val="dk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6"/>
          <p:cNvSpPr txBox="1"/>
          <p:nvPr>
            <p:ph idx="1" type="body"/>
          </p:nvPr>
        </p:nvSpPr>
        <p:spPr>
          <a:xfrm>
            <a:off x="838200" y="2651759"/>
            <a:ext cx="10515600" cy="3525203"/>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Helvetica Neue"/>
                <a:ea typeface="Helvetica Neue"/>
                <a:cs typeface="Helvetica Neue"/>
                <a:sym typeface="Helvetica Neue"/>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Helvetica Neue"/>
                <a:ea typeface="Helvetica Neue"/>
                <a:cs typeface="Helvetica Neue"/>
                <a:sym typeface="Helvetica Neue"/>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58.png"/><Relationship Id="rId4" Type="http://schemas.openxmlformats.org/officeDocument/2006/relationships/image" Target="../media/image39.png"/><Relationship Id="rId5" Type="http://schemas.openxmlformats.org/officeDocument/2006/relationships/image" Target="../media/image4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59.png"/><Relationship Id="rId4" Type="http://schemas.openxmlformats.org/officeDocument/2006/relationships/image" Target="../media/image29.png"/><Relationship Id="rId5" Type="http://schemas.openxmlformats.org/officeDocument/2006/relationships/image" Target="../media/image4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60.png"/><Relationship Id="rId4" Type="http://schemas.openxmlformats.org/officeDocument/2006/relationships/image" Target="../media/image33.png"/><Relationship Id="rId5"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61.png"/><Relationship Id="rId4" Type="http://schemas.openxmlformats.org/officeDocument/2006/relationships/image" Target="../media/image6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20" Type="http://schemas.openxmlformats.org/officeDocument/2006/relationships/image" Target="../media/image51.png"/><Relationship Id="rId11" Type="http://schemas.openxmlformats.org/officeDocument/2006/relationships/image" Target="../media/image1.png"/><Relationship Id="rId22" Type="http://schemas.openxmlformats.org/officeDocument/2006/relationships/image" Target="../media/image55.png"/><Relationship Id="rId10" Type="http://schemas.openxmlformats.org/officeDocument/2006/relationships/image" Target="../media/image36.png"/><Relationship Id="rId21" Type="http://schemas.openxmlformats.org/officeDocument/2006/relationships/image" Target="../media/image9.png"/><Relationship Id="rId13" Type="http://schemas.openxmlformats.org/officeDocument/2006/relationships/image" Target="../media/image11.png"/><Relationship Id="rId24" Type="http://schemas.openxmlformats.org/officeDocument/2006/relationships/image" Target="../media/image14.png"/><Relationship Id="rId12" Type="http://schemas.openxmlformats.org/officeDocument/2006/relationships/image" Target="../media/image8.png"/><Relationship Id="rId23" Type="http://schemas.openxmlformats.org/officeDocument/2006/relationships/image" Target="../media/image54.png"/><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image" Target="../media/image30.png"/><Relationship Id="rId9" Type="http://schemas.openxmlformats.org/officeDocument/2006/relationships/image" Target="../media/image35.png"/><Relationship Id="rId15" Type="http://schemas.openxmlformats.org/officeDocument/2006/relationships/image" Target="../media/image10.png"/><Relationship Id="rId14" Type="http://schemas.openxmlformats.org/officeDocument/2006/relationships/image" Target="../media/image48.png"/><Relationship Id="rId17" Type="http://schemas.openxmlformats.org/officeDocument/2006/relationships/image" Target="../media/image7.png"/><Relationship Id="rId16" Type="http://schemas.openxmlformats.org/officeDocument/2006/relationships/image" Target="../media/image3.png"/><Relationship Id="rId5" Type="http://schemas.openxmlformats.org/officeDocument/2006/relationships/image" Target="../media/image5.png"/><Relationship Id="rId19" Type="http://schemas.openxmlformats.org/officeDocument/2006/relationships/image" Target="../media/image50.png"/><Relationship Id="rId6" Type="http://schemas.openxmlformats.org/officeDocument/2006/relationships/image" Target="../media/image32.png"/><Relationship Id="rId18" Type="http://schemas.openxmlformats.org/officeDocument/2006/relationships/image" Target="../media/image62.png"/><Relationship Id="rId7" Type="http://schemas.openxmlformats.org/officeDocument/2006/relationships/image" Target="../media/image31.png"/><Relationship Id="rId8"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5.png"/><Relationship Id="rId7"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7.png"/><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23.png"/><Relationship Id="rId7"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57.png"/><Relationship Id="rId4" Type="http://schemas.openxmlformats.org/officeDocument/2006/relationships/image" Target="../media/image38.png"/><Relationship Id="rId5"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1"/>
          <p:cNvPicPr preferRelativeResize="0"/>
          <p:nvPr/>
        </p:nvPicPr>
        <p:blipFill rotWithShape="1">
          <a:blip r:embed="rId3">
            <a:alphaModFix/>
          </a:blip>
          <a:srcRect b="0" l="0" r="0" t="0"/>
          <a:stretch/>
        </p:blipFill>
        <p:spPr>
          <a:xfrm>
            <a:off x="4328854" y="890967"/>
            <a:ext cx="3048504" cy="2988000"/>
          </a:xfrm>
          <a:prstGeom prst="rect">
            <a:avLst/>
          </a:prstGeom>
          <a:noFill/>
          <a:ln>
            <a:noFill/>
          </a:ln>
        </p:spPr>
      </p:pic>
      <p:sp>
        <p:nvSpPr>
          <p:cNvPr id="115" name="Google Shape;115;p1"/>
          <p:cNvSpPr txBox="1"/>
          <p:nvPr/>
        </p:nvSpPr>
        <p:spPr>
          <a:xfrm>
            <a:off x="1524000" y="3673512"/>
            <a:ext cx="9144000" cy="951958"/>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Helvetica Neue"/>
              <a:buNone/>
            </a:pPr>
            <a:r>
              <a:rPr b="1" i="0" lang="en-IN" sz="4400" u="none" cap="none" strike="noStrike">
                <a:solidFill>
                  <a:schemeClr val="dk1"/>
                </a:solidFill>
                <a:latin typeface="Helvetica Neue"/>
                <a:ea typeface="Helvetica Neue"/>
                <a:cs typeface="Helvetica Neue"/>
                <a:sym typeface="Helvetica Neue"/>
              </a:rPr>
              <a:t>Futurense</a:t>
            </a:r>
            <a:endParaRPr b="1" i="0" sz="4400" u="none" cap="none" strike="noStrike">
              <a:solidFill>
                <a:schemeClr val="dk1"/>
              </a:solidFill>
              <a:latin typeface="Helvetica Neue"/>
              <a:ea typeface="Helvetica Neue"/>
              <a:cs typeface="Helvetica Neue"/>
              <a:sym typeface="Helvetica Neue"/>
            </a:endParaRPr>
          </a:p>
        </p:txBody>
      </p:sp>
      <p:sp>
        <p:nvSpPr>
          <p:cNvPr id="116" name="Google Shape;116;p1"/>
          <p:cNvSpPr txBox="1"/>
          <p:nvPr/>
        </p:nvSpPr>
        <p:spPr>
          <a:xfrm>
            <a:off x="1524000" y="4473033"/>
            <a:ext cx="9144000" cy="1655762"/>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3200"/>
              <a:buFont typeface="Arial"/>
              <a:buNone/>
            </a:pPr>
            <a:r>
              <a:rPr b="0" i="0" lang="en-IN" sz="3200" u="none" cap="none" strike="noStrike">
                <a:solidFill>
                  <a:schemeClr val="dk1"/>
                </a:solidFill>
                <a:latin typeface="Helvetica Neue"/>
                <a:ea typeface="Helvetica Neue"/>
                <a:cs typeface="Helvetica Neue"/>
                <a:sym typeface="Helvetica Neue"/>
              </a:rPr>
              <a:t>Democratizing Tech Talent </a:t>
            </a:r>
            <a:br>
              <a:rPr b="0" i="0" lang="en-IN" sz="3200" u="none" cap="none" strike="noStrike">
                <a:solidFill>
                  <a:schemeClr val="dk1"/>
                </a:solidFill>
                <a:latin typeface="Helvetica Neue"/>
                <a:ea typeface="Helvetica Neue"/>
                <a:cs typeface="Helvetica Neue"/>
                <a:sym typeface="Helvetica Neue"/>
              </a:rPr>
            </a:br>
            <a:r>
              <a:rPr b="0" i="0" lang="en-IN" sz="3200" u="none" cap="none" strike="noStrike">
                <a:solidFill>
                  <a:schemeClr val="dk1"/>
                </a:solidFill>
                <a:latin typeface="Helvetica Neue"/>
                <a:ea typeface="Helvetica Neue"/>
                <a:cs typeface="Helvetica Neue"/>
                <a:sym typeface="Helvetica Neue"/>
              </a:rPr>
              <a:t>to deliver impact at scale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21ce57952dd_0_43"/>
          <p:cNvSpPr txBox="1"/>
          <p:nvPr/>
        </p:nvSpPr>
        <p:spPr>
          <a:xfrm>
            <a:off x="4023696" y="587200"/>
            <a:ext cx="7811700" cy="646500"/>
          </a:xfrm>
          <a:prstGeom prst="rect">
            <a:avLst/>
          </a:prstGeom>
          <a:noFill/>
          <a:ln>
            <a:noFill/>
          </a:ln>
        </p:spPr>
        <p:txBody>
          <a:bodyPr anchorCtr="0" anchor="ctr" bIns="45700" lIns="91425" spcFirstLastPara="1" rIns="91425" wrap="square" tIns="45700">
            <a:spAutoFit/>
          </a:bodyPr>
          <a:lstStyle/>
          <a:p>
            <a:pPr indent="0" lvl="0" marL="0" marR="0" rtl="0" algn="r">
              <a:lnSpc>
                <a:spcPct val="107000"/>
              </a:lnSpc>
              <a:spcBef>
                <a:spcPts val="0"/>
              </a:spcBef>
              <a:spcAft>
                <a:spcPts val="0"/>
              </a:spcAft>
              <a:buClr>
                <a:schemeClr val="dk1"/>
              </a:buClr>
              <a:buSzPts val="3200"/>
              <a:buFont typeface="Calibri"/>
              <a:buNone/>
            </a:pPr>
            <a:r>
              <a:rPr b="1" lang="en-IN" sz="3600">
                <a:solidFill>
                  <a:schemeClr val="dk1"/>
                </a:solidFill>
                <a:latin typeface="Calibri"/>
                <a:ea typeface="Calibri"/>
                <a:cs typeface="Calibri"/>
                <a:sym typeface="Calibri"/>
              </a:rPr>
              <a:t>#4 Household Sanitation in India:</a:t>
            </a:r>
            <a:endParaRPr b="1" sz="3600">
              <a:solidFill>
                <a:schemeClr val="dk1"/>
              </a:solidFill>
              <a:latin typeface="Calibri"/>
              <a:ea typeface="Calibri"/>
              <a:cs typeface="Calibri"/>
              <a:sym typeface="Calibri"/>
            </a:endParaRPr>
          </a:p>
        </p:txBody>
      </p:sp>
      <p:pic>
        <p:nvPicPr>
          <p:cNvPr id="210" name="Google Shape;210;g21ce57952dd_0_43"/>
          <p:cNvPicPr preferRelativeResize="0"/>
          <p:nvPr/>
        </p:nvPicPr>
        <p:blipFill rotWithShape="1">
          <a:blip r:embed="rId3">
            <a:alphaModFix/>
          </a:blip>
          <a:srcRect b="8424" l="0" r="16874" t="0"/>
          <a:stretch/>
        </p:blipFill>
        <p:spPr>
          <a:xfrm>
            <a:off x="246400" y="1202050"/>
            <a:ext cx="4837201" cy="5089249"/>
          </a:xfrm>
          <a:prstGeom prst="rect">
            <a:avLst/>
          </a:prstGeom>
          <a:noFill/>
          <a:ln>
            <a:noFill/>
          </a:ln>
        </p:spPr>
      </p:pic>
      <p:sp>
        <p:nvSpPr>
          <p:cNvPr id="211" name="Google Shape;211;g21ce57952dd_0_43"/>
          <p:cNvSpPr txBox="1"/>
          <p:nvPr/>
        </p:nvSpPr>
        <p:spPr>
          <a:xfrm>
            <a:off x="3152069" y="3988712"/>
            <a:ext cx="752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sz="400">
                <a:solidFill>
                  <a:srgbClr val="A6ACCD"/>
                </a:solidFill>
                <a:latin typeface="Lato"/>
                <a:ea typeface="Lato"/>
                <a:cs typeface="Lato"/>
                <a:sym typeface="Lato"/>
              </a:rPr>
              <a:t>Odissha</a:t>
            </a:r>
            <a:endParaRPr sz="400">
              <a:solidFill>
                <a:srgbClr val="A6ACCD"/>
              </a:solidFill>
              <a:latin typeface="Lato"/>
              <a:ea typeface="Lato"/>
              <a:cs typeface="Lato"/>
              <a:sym typeface="Lato"/>
            </a:endParaRPr>
          </a:p>
          <a:p>
            <a:pPr indent="0" lvl="0" marL="0" rtl="0" algn="l">
              <a:spcBef>
                <a:spcPts val="0"/>
              </a:spcBef>
              <a:spcAft>
                <a:spcPts val="0"/>
              </a:spcAft>
              <a:buNone/>
            </a:pPr>
            <a:r>
              <a:rPr lang="en-IN" sz="400">
                <a:solidFill>
                  <a:srgbClr val="A6ACCD"/>
                </a:solidFill>
                <a:latin typeface="Lato"/>
                <a:ea typeface="Lato"/>
                <a:cs typeface="Lato"/>
                <a:sym typeface="Lato"/>
              </a:rPr>
              <a:t>22.209%</a:t>
            </a:r>
            <a:endParaRPr sz="400">
              <a:solidFill>
                <a:srgbClr val="A6ACCD"/>
              </a:solidFill>
              <a:latin typeface="Lato"/>
              <a:ea typeface="Lato"/>
              <a:cs typeface="Lato"/>
              <a:sym typeface="Lato"/>
            </a:endParaRPr>
          </a:p>
        </p:txBody>
      </p:sp>
      <p:sp>
        <p:nvSpPr>
          <p:cNvPr id="212" name="Google Shape;212;g21ce57952dd_0_43"/>
          <p:cNvSpPr txBox="1"/>
          <p:nvPr/>
        </p:nvSpPr>
        <p:spPr>
          <a:xfrm>
            <a:off x="3152069" y="3584199"/>
            <a:ext cx="752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sz="400">
                <a:solidFill>
                  <a:srgbClr val="A6ACCD"/>
                </a:solidFill>
                <a:latin typeface="Lato"/>
                <a:ea typeface="Lato"/>
                <a:cs typeface="Lato"/>
                <a:sym typeface="Lato"/>
              </a:rPr>
              <a:t>Jharkhannd</a:t>
            </a:r>
            <a:endParaRPr sz="400">
              <a:solidFill>
                <a:srgbClr val="A6ACCD"/>
              </a:solidFill>
              <a:latin typeface="Lato"/>
              <a:ea typeface="Lato"/>
              <a:cs typeface="Lato"/>
              <a:sym typeface="Lato"/>
            </a:endParaRPr>
          </a:p>
          <a:p>
            <a:pPr indent="0" lvl="0" marL="0" rtl="0" algn="l">
              <a:spcBef>
                <a:spcPts val="0"/>
              </a:spcBef>
              <a:spcAft>
                <a:spcPts val="0"/>
              </a:spcAft>
              <a:buNone/>
            </a:pPr>
            <a:r>
              <a:rPr lang="en-IN" sz="400">
                <a:solidFill>
                  <a:srgbClr val="A6ACCD"/>
                </a:solidFill>
                <a:latin typeface="Lato"/>
                <a:ea typeface="Lato"/>
                <a:cs typeface="Lato"/>
                <a:sym typeface="Lato"/>
              </a:rPr>
              <a:t>22.464%</a:t>
            </a:r>
            <a:endParaRPr sz="400">
              <a:solidFill>
                <a:srgbClr val="A6ACCD"/>
              </a:solidFill>
              <a:latin typeface="Lato"/>
              <a:ea typeface="Lato"/>
              <a:cs typeface="Lato"/>
              <a:sym typeface="Lato"/>
            </a:endParaRPr>
          </a:p>
        </p:txBody>
      </p:sp>
      <p:sp>
        <p:nvSpPr>
          <p:cNvPr id="213" name="Google Shape;213;g21ce57952dd_0_43"/>
          <p:cNvSpPr txBox="1"/>
          <p:nvPr/>
        </p:nvSpPr>
        <p:spPr>
          <a:xfrm>
            <a:off x="3351021" y="3280815"/>
            <a:ext cx="752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sz="400">
                <a:solidFill>
                  <a:srgbClr val="A6ACCD"/>
                </a:solidFill>
                <a:latin typeface="Lato"/>
                <a:ea typeface="Lato"/>
                <a:cs typeface="Lato"/>
                <a:sym typeface="Lato"/>
              </a:rPr>
              <a:t>Bihar</a:t>
            </a:r>
            <a:endParaRPr sz="400">
              <a:solidFill>
                <a:srgbClr val="A6ACCD"/>
              </a:solidFill>
              <a:latin typeface="Lato"/>
              <a:ea typeface="Lato"/>
              <a:cs typeface="Lato"/>
              <a:sym typeface="Lato"/>
            </a:endParaRPr>
          </a:p>
          <a:p>
            <a:pPr indent="0" lvl="0" marL="0" rtl="0" algn="l">
              <a:spcBef>
                <a:spcPts val="0"/>
              </a:spcBef>
              <a:spcAft>
                <a:spcPts val="0"/>
              </a:spcAft>
              <a:buNone/>
            </a:pPr>
            <a:r>
              <a:rPr lang="en-IN" sz="400">
                <a:solidFill>
                  <a:srgbClr val="A6ACCD"/>
                </a:solidFill>
                <a:latin typeface="Lato"/>
                <a:ea typeface="Lato"/>
                <a:cs typeface="Lato"/>
                <a:sym typeface="Lato"/>
              </a:rPr>
              <a:t>22.99%</a:t>
            </a:r>
            <a:endParaRPr sz="400">
              <a:solidFill>
                <a:srgbClr val="A6ACCD"/>
              </a:solidFill>
              <a:latin typeface="Lato"/>
              <a:ea typeface="Lato"/>
              <a:cs typeface="Lato"/>
              <a:sym typeface="Lato"/>
            </a:endParaRPr>
          </a:p>
        </p:txBody>
      </p:sp>
      <p:sp>
        <p:nvSpPr>
          <p:cNvPr id="214" name="Google Shape;214;g21ce57952dd_0_43"/>
          <p:cNvSpPr txBox="1"/>
          <p:nvPr/>
        </p:nvSpPr>
        <p:spPr>
          <a:xfrm>
            <a:off x="1460971" y="4999992"/>
            <a:ext cx="752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sz="400">
                <a:solidFill>
                  <a:srgbClr val="980000"/>
                </a:solidFill>
                <a:latin typeface="Lato"/>
                <a:ea typeface="Lato"/>
                <a:cs typeface="Lato"/>
                <a:sym typeface="Lato"/>
              </a:rPr>
              <a:t>Lakshadweep </a:t>
            </a:r>
            <a:endParaRPr sz="400">
              <a:solidFill>
                <a:srgbClr val="980000"/>
              </a:solidFill>
              <a:latin typeface="Lato"/>
              <a:ea typeface="Lato"/>
              <a:cs typeface="Lato"/>
              <a:sym typeface="Lato"/>
            </a:endParaRPr>
          </a:p>
          <a:p>
            <a:pPr indent="0" lvl="0" marL="0" rtl="0" algn="l">
              <a:spcBef>
                <a:spcPts val="0"/>
              </a:spcBef>
              <a:spcAft>
                <a:spcPts val="0"/>
              </a:spcAft>
              <a:buNone/>
            </a:pPr>
            <a:r>
              <a:rPr lang="en-IN" sz="400">
                <a:solidFill>
                  <a:srgbClr val="980000"/>
                </a:solidFill>
                <a:latin typeface="Lato"/>
                <a:ea typeface="Lato"/>
                <a:cs typeface="Lato"/>
                <a:sym typeface="Lato"/>
              </a:rPr>
              <a:t>97.8%</a:t>
            </a:r>
            <a:endParaRPr sz="400">
              <a:solidFill>
                <a:srgbClr val="980000"/>
              </a:solidFill>
              <a:latin typeface="Lato"/>
              <a:ea typeface="Lato"/>
              <a:cs typeface="Lato"/>
              <a:sym typeface="Lato"/>
            </a:endParaRPr>
          </a:p>
        </p:txBody>
      </p:sp>
      <p:sp>
        <p:nvSpPr>
          <p:cNvPr id="215" name="Google Shape;215;g21ce57952dd_0_43"/>
          <p:cNvSpPr txBox="1"/>
          <p:nvPr/>
        </p:nvSpPr>
        <p:spPr>
          <a:xfrm>
            <a:off x="1958353" y="5606760"/>
            <a:ext cx="752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sz="400">
                <a:solidFill>
                  <a:srgbClr val="980000"/>
                </a:solidFill>
                <a:latin typeface="Lato"/>
                <a:ea typeface="Lato"/>
                <a:cs typeface="Lato"/>
                <a:sym typeface="Lato"/>
              </a:rPr>
              <a:t>Kerala</a:t>
            </a:r>
            <a:endParaRPr sz="400">
              <a:solidFill>
                <a:srgbClr val="980000"/>
              </a:solidFill>
              <a:latin typeface="Lato"/>
              <a:ea typeface="Lato"/>
              <a:cs typeface="Lato"/>
              <a:sym typeface="Lato"/>
            </a:endParaRPr>
          </a:p>
          <a:p>
            <a:pPr indent="0" lvl="0" marL="0" rtl="0" algn="l">
              <a:spcBef>
                <a:spcPts val="0"/>
              </a:spcBef>
              <a:spcAft>
                <a:spcPts val="0"/>
              </a:spcAft>
              <a:buNone/>
            </a:pPr>
            <a:r>
              <a:rPr lang="en-IN" sz="400">
                <a:solidFill>
                  <a:srgbClr val="980000"/>
                </a:solidFill>
                <a:latin typeface="Lato"/>
                <a:ea typeface="Lato"/>
                <a:cs typeface="Lato"/>
                <a:sym typeface="Lato"/>
              </a:rPr>
              <a:t>95.22%</a:t>
            </a:r>
            <a:endParaRPr sz="400">
              <a:solidFill>
                <a:srgbClr val="980000"/>
              </a:solidFill>
              <a:latin typeface="Lato"/>
              <a:ea typeface="Lato"/>
              <a:cs typeface="Lato"/>
              <a:sym typeface="Lato"/>
            </a:endParaRPr>
          </a:p>
        </p:txBody>
      </p:sp>
      <p:sp>
        <p:nvSpPr>
          <p:cNvPr id="216" name="Google Shape;216;g21ce57952dd_0_43"/>
          <p:cNvSpPr txBox="1"/>
          <p:nvPr/>
        </p:nvSpPr>
        <p:spPr>
          <a:xfrm>
            <a:off x="2201169" y="1913994"/>
            <a:ext cx="752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sz="400">
                <a:solidFill>
                  <a:srgbClr val="980000"/>
                </a:solidFill>
                <a:latin typeface="Lato"/>
                <a:ea typeface="Lato"/>
                <a:cs typeface="Lato"/>
                <a:sym typeface="Lato"/>
              </a:rPr>
              <a:t>Laddakh</a:t>
            </a:r>
            <a:endParaRPr sz="400">
              <a:solidFill>
                <a:srgbClr val="980000"/>
              </a:solidFill>
              <a:latin typeface="Lato"/>
              <a:ea typeface="Lato"/>
              <a:cs typeface="Lato"/>
              <a:sym typeface="Lato"/>
            </a:endParaRPr>
          </a:p>
          <a:p>
            <a:pPr indent="0" lvl="0" marL="0" rtl="0" algn="l">
              <a:spcBef>
                <a:spcPts val="0"/>
              </a:spcBef>
              <a:spcAft>
                <a:spcPts val="0"/>
              </a:spcAft>
              <a:buNone/>
            </a:pPr>
            <a:r>
              <a:rPr lang="en-IN" sz="400">
                <a:solidFill>
                  <a:srgbClr val="980000"/>
                </a:solidFill>
                <a:latin typeface="Lato"/>
                <a:ea typeface="Lato"/>
                <a:cs typeface="Lato"/>
                <a:sym typeface="Lato"/>
              </a:rPr>
              <a:t>93.45%</a:t>
            </a:r>
            <a:endParaRPr sz="400">
              <a:solidFill>
                <a:srgbClr val="980000"/>
              </a:solidFill>
              <a:latin typeface="Lato"/>
              <a:ea typeface="Lato"/>
              <a:cs typeface="Lato"/>
              <a:sym typeface="Lato"/>
            </a:endParaRPr>
          </a:p>
        </p:txBody>
      </p:sp>
      <p:pic>
        <p:nvPicPr>
          <p:cNvPr id="217" name="Google Shape;217;g21ce57952dd_0_43"/>
          <p:cNvPicPr preferRelativeResize="0"/>
          <p:nvPr/>
        </p:nvPicPr>
        <p:blipFill rotWithShape="1">
          <a:blip r:embed="rId3">
            <a:alphaModFix/>
          </a:blip>
          <a:srcRect b="0" l="90252" r="0" t="0"/>
          <a:stretch/>
        </p:blipFill>
        <p:spPr>
          <a:xfrm>
            <a:off x="5197200" y="1191750"/>
            <a:ext cx="528125" cy="5089249"/>
          </a:xfrm>
          <a:prstGeom prst="rect">
            <a:avLst/>
          </a:prstGeom>
          <a:noFill/>
          <a:ln>
            <a:noFill/>
          </a:ln>
        </p:spPr>
      </p:pic>
      <p:pic>
        <p:nvPicPr>
          <p:cNvPr id="218" name="Google Shape;218;g21ce57952dd_0_43"/>
          <p:cNvPicPr preferRelativeResize="0"/>
          <p:nvPr/>
        </p:nvPicPr>
        <p:blipFill>
          <a:blip r:embed="rId4">
            <a:alphaModFix/>
          </a:blip>
          <a:stretch>
            <a:fillRect/>
          </a:stretch>
        </p:blipFill>
        <p:spPr>
          <a:xfrm>
            <a:off x="9142675" y="4741584"/>
            <a:ext cx="2596299" cy="1807004"/>
          </a:xfrm>
          <a:prstGeom prst="rect">
            <a:avLst/>
          </a:prstGeom>
          <a:noFill/>
          <a:ln>
            <a:noFill/>
          </a:ln>
        </p:spPr>
      </p:pic>
      <p:pic>
        <p:nvPicPr>
          <p:cNvPr id="219" name="Google Shape;219;g21ce57952dd_0_43"/>
          <p:cNvPicPr preferRelativeResize="0"/>
          <p:nvPr/>
        </p:nvPicPr>
        <p:blipFill>
          <a:blip r:embed="rId5">
            <a:alphaModFix/>
          </a:blip>
          <a:stretch>
            <a:fillRect/>
          </a:stretch>
        </p:blipFill>
        <p:spPr>
          <a:xfrm>
            <a:off x="6145325" y="4689400"/>
            <a:ext cx="2826799" cy="1911375"/>
          </a:xfrm>
          <a:prstGeom prst="rect">
            <a:avLst/>
          </a:prstGeom>
          <a:noFill/>
          <a:ln>
            <a:noFill/>
          </a:ln>
        </p:spPr>
      </p:pic>
      <p:sp>
        <p:nvSpPr>
          <p:cNvPr id="220" name="Google Shape;220;g21ce57952dd_0_43"/>
          <p:cNvSpPr txBox="1"/>
          <p:nvPr>
            <p:ph idx="2" type="body"/>
          </p:nvPr>
        </p:nvSpPr>
        <p:spPr>
          <a:xfrm>
            <a:off x="6197975" y="1477025"/>
            <a:ext cx="5464800" cy="3212400"/>
          </a:xfrm>
          <a:prstGeom prst="rect">
            <a:avLst/>
          </a:prstGeom>
          <a:noFill/>
          <a:ln>
            <a:noFill/>
          </a:ln>
        </p:spPr>
        <p:txBody>
          <a:bodyPr anchorCtr="0" anchor="t" bIns="45700" lIns="91425" spcFirstLastPara="1" rIns="91425" wrap="square" tIns="45700">
            <a:noAutofit/>
          </a:bodyPr>
          <a:lstStyle/>
          <a:p>
            <a:pPr indent="-308610" lvl="0" marL="457200" rtl="0" algn="l">
              <a:lnSpc>
                <a:spcPct val="100000"/>
              </a:lnSpc>
              <a:spcBef>
                <a:spcPts val="0"/>
              </a:spcBef>
              <a:spcAft>
                <a:spcPts val="0"/>
              </a:spcAft>
              <a:buSzPts val="1260"/>
              <a:buChar char="❖"/>
            </a:pPr>
            <a:r>
              <a:rPr lang="en-IN" sz="1260"/>
              <a:t>States with </a:t>
            </a:r>
            <a:r>
              <a:rPr i="1" lang="en-IN" sz="1260"/>
              <a:t>highest </a:t>
            </a:r>
            <a:r>
              <a:rPr lang="en-IN" sz="1260"/>
              <a:t>percentage of toilets in premise:</a:t>
            </a:r>
            <a:r>
              <a:rPr b="1" lang="en-IN" sz="1260"/>
              <a:t> Lakshadweep, Kerala, Ladakh </a:t>
            </a:r>
            <a:r>
              <a:rPr lang="en-IN" sz="1260"/>
              <a:t>have better access to </a:t>
            </a:r>
            <a:r>
              <a:rPr lang="en-IN" sz="1260"/>
              <a:t>basic sanitation facilities, which can lead to better health outcomes.</a:t>
            </a:r>
            <a:endParaRPr sz="1260"/>
          </a:p>
          <a:p>
            <a:pPr indent="0" lvl="0" marL="457200" rtl="0" algn="l">
              <a:lnSpc>
                <a:spcPct val="100000"/>
              </a:lnSpc>
              <a:spcBef>
                <a:spcPts val="0"/>
              </a:spcBef>
              <a:spcAft>
                <a:spcPts val="0"/>
              </a:spcAft>
              <a:buNone/>
            </a:pPr>
            <a:r>
              <a:t/>
            </a:r>
            <a:endParaRPr sz="1260"/>
          </a:p>
          <a:p>
            <a:pPr indent="-308610" lvl="0" marL="457200" rtl="0" algn="l">
              <a:lnSpc>
                <a:spcPct val="100000"/>
              </a:lnSpc>
              <a:spcBef>
                <a:spcPts val="0"/>
              </a:spcBef>
              <a:spcAft>
                <a:spcPts val="0"/>
              </a:spcAft>
              <a:buSzPts val="1260"/>
              <a:buChar char="❖"/>
            </a:pPr>
            <a:r>
              <a:rPr lang="en-IN" sz="1260"/>
              <a:t>States with lowest percentage of toilets in premise: </a:t>
            </a:r>
            <a:r>
              <a:rPr b="1" lang="en-IN" sz="1260"/>
              <a:t>Odisha, Jharkhand &amp; Bihar </a:t>
            </a:r>
            <a:r>
              <a:rPr lang="en-IN" sz="1260"/>
              <a:t>may have a higher prevalence of diseases related to poor sanitation.</a:t>
            </a:r>
            <a:endParaRPr sz="1260"/>
          </a:p>
          <a:p>
            <a:pPr indent="0" lvl="0" marL="457200" rtl="0" algn="l">
              <a:lnSpc>
                <a:spcPct val="100000"/>
              </a:lnSpc>
              <a:spcBef>
                <a:spcPts val="0"/>
              </a:spcBef>
              <a:spcAft>
                <a:spcPts val="0"/>
              </a:spcAft>
              <a:buNone/>
            </a:pPr>
            <a:r>
              <a:t/>
            </a:r>
            <a:endParaRPr sz="1260"/>
          </a:p>
          <a:p>
            <a:pPr indent="0" lvl="0" marL="0" rtl="0" algn="l">
              <a:lnSpc>
                <a:spcPct val="100000"/>
              </a:lnSpc>
              <a:spcBef>
                <a:spcPts val="0"/>
              </a:spcBef>
              <a:spcAft>
                <a:spcPts val="0"/>
              </a:spcAft>
              <a:buNone/>
            </a:pPr>
            <a:r>
              <a:rPr b="1" lang="en-IN" sz="1260"/>
              <a:t>Recommendations:</a:t>
            </a:r>
            <a:endParaRPr b="1" sz="1260"/>
          </a:p>
          <a:p>
            <a:pPr indent="-308610" lvl="0" marL="457200" rtl="0" algn="l">
              <a:lnSpc>
                <a:spcPct val="100000"/>
              </a:lnSpc>
              <a:spcBef>
                <a:spcPts val="0"/>
              </a:spcBef>
              <a:spcAft>
                <a:spcPts val="0"/>
              </a:spcAft>
              <a:buSzPts val="1260"/>
              <a:buChar char="❖"/>
            </a:pPr>
            <a:r>
              <a:rPr lang="en-IN" sz="1260"/>
              <a:t>The government should invest more to increase the no of households with in-house latrine premises</a:t>
            </a:r>
            <a:endParaRPr sz="1260"/>
          </a:p>
          <a:p>
            <a:pPr indent="-308610" lvl="0" marL="457200" rtl="0" algn="l">
              <a:lnSpc>
                <a:spcPct val="100000"/>
              </a:lnSpc>
              <a:spcBef>
                <a:spcPts val="0"/>
              </a:spcBef>
              <a:spcAft>
                <a:spcPts val="0"/>
              </a:spcAft>
              <a:buSzPts val="1260"/>
              <a:buChar char="❖"/>
            </a:pPr>
            <a:r>
              <a:rPr lang="en-IN" sz="1260"/>
              <a:t>Prioritize improving access to basic sanitation facilities to reduce the prevalence of diseases related to poor sanitation.</a:t>
            </a:r>
            <a:endParaRPr sz="1260"/>
          </a:p>
          <a:p>
            <a:pPr indent="-308610" lvl="0" marL="457200" rtl="0" algn="l">
              <a:lnSpc>
                <a:spcPct val="100000"/>
              </a:lnSpc>
              <a:spcBef>
                <a:spcPts val="0"/>
              </a:spcBef>
              <a:spcAft>
                <a:spcPts val="0"/>
              </a:spcAft>
              <a:buSzPts val="1260"/>
              <a:buChar char="❖"/>
            </a:pPr>
            <a:r>
              <a:rPr lang="en-IN" sz="1260"/>
              <a:t>The government can launch awareness campaigns, provide financial incentives to households that build toilets in their homes, etc.</a:t>
            </a:r>
            <a:endParaRPr sz="1260"/>
          </a:p>
        </p:txBody>
      </p:sp>
      <p:sp>
        <p:nvSpPr>
          <p:cNvPr id="221" name="Google Shape;221;g21ce57952dd_0_43"/>
          <p:cNvSpPr txBox="1"/>
          <p:nvPr/>
        </p:nvSpPr>
        <p:spPr>
          <a:xfrm>
            <a:off x="1983650" y="6258650"/>
            <a:ext cx="1320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IN" sz="1000">
                <a:latin typeface="Helvetica Neue"/>
                <a:ea typeface="Helvetica Neue"/>
                <a:cs typeface="Helvetica Neue"/>
                <a:sym typeface="Helvetica Neue"/>
              </a:rPr>
              <a:t>Graph 1.</a:t>
            </a:r>
            <a:endParaRPr sz="1000">
              <a:latin typeface="Helvetica Neue"/>
              <a:ea typeface="Helvetica Neue"/>
              <a:cs typeface="Helvetica Neue"/>
              <a:sym typeface="Helvetica Neue"/>
            </a:endParaRPr>
          </a:p>
        </p:txBody>
      </p:sp>
      <p:sp>
        <p:nvSpPr>
          <p:cNvPr id="222" name="Google Shape;222;g21ce57952dd_0_43"/>
          <p:cNvSpPr txBox="1"/>
          <p:nvPr/>
        </p:nvSpPr>
        <p:spPr>
          <a:xfrm>
            <a:off x="6936650" y="6563450"/>
            <a:ext cx="1320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IN" sz="1000">
                <a:latin typeface="Helvetica Neue"/>
                <a:ea typeface="Helvetica Neue"/>
                <a:cs typeface="Helvetica Neue"/>
                <a:sym typeface="Helvetica Neue"/>
              </a:rPr>
              <a:t>Graph 2</a:t>
            </a:r>
            <a:endParaRPr sz="1000">
              <a:latin typeface="Helvetica Neue"/>
              <a:ea typeface="Helvetica Neue"/>
              <a:cs typeface="Helvetica Neue"/>
              <a:sym typeface="Helvetica Neue"/>
            </a:endParaRPr>
          </a:p>
        </p:txBody>
      </p:sp>
      <p:sp>
        <p:nvSpPr>
          <p:cNvPr id="223" name="Google Shape;223;g21ce57952dd_0_43"/>
          <p:cNvSpPr txBox="1"/>
          <p:nvPr/>
        </p:nvSpPr>
        <p:spPr>
          <a:xfrm>
            <a:off x="9832250" y="6563450"/>
            <a:ext cx="1320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IN" sz="1000">
                <a:latin typeface="Helvetica Neue"/>
                <a:ea typeface="Helvetica Neue"/>
                <a:cs typeface="Helvetica Neue"/>
                <a:sym typeface="Helvetica Neue"/>
              </a:rPr>
              <a:t>Graph 3</a:t>
            </a:r>
            <a:endParaRPr sz="1000">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215f628d06a_0_92"/>
          <p:cNvSpPr txBox="1"/>
          <p:nvPr/>
        </p:nvSpPr>
        <p:spPr>
          <a:xfrm>
            <a:off x="2588499" y="574100"/>
            <a:ext cx="9189300" cy="630900"/>
          </a:xfrm>
          <a:prstGeom prst="rect">
            <a:avLst/>
          </a:prstGeom>
          <a:noFill/>
          <a:ln>
            <a:noFill/>
          </a:ln>
        </p:spPr>
        <p:txBody>
          <a:bodyPr anchorCtr="0" anchor="ctr" bIns="45700" lIns="91425" spcFirstLastPara="1" rIns="91425" wrap="square" tIns="45700">
            <a:spAutoFit/>
          </a:bodyPr>
          <a:lstStyle/>
          <a:p>
            <a:pPr indent="0" lvl="0" marL="0" marR="0" rtl="0" algn="r">
              <a:lnSpc>
                <a:spcPct val="107000"/>
              </a:lnSpc>
              <a:spcBef>
                <a:spcPts val="0"/>
              </a:spcBef>
              <a:spcAft>
                <a:spcPts val="0"/>
              </a:spcAft>
              <a:buClr>
                <a:schemeClr val="dk1"/>
              </a:buClr>
              <a:buSzPts val="1100"/>
              <a:buFont typeface="Arial"/>
              <a:buNone/>
            </a:pPr>
            <a:r>
              <a:rPr b="1" lang="en-IN" sz="3500">
                <a:solidFill>
                  <a:schemeClr val="dk1"/>
                </a:solidFill>
                <a:latin typeface="Calibri"/>
                <a:ea typeface="Calibri"/>
                <a:cs typeface="Calibri"/>
                <a:sym typeface="Calibri"/>
              </a:rPr>
              <a:t>#5 State-wise Hospital Bed Capacity in India:</a:t>
            </a:r>
            <a:endParaRPr b="1" sz="3500">
              <a:solidFill>
                <a:schemeClr val="dk1"/>
              </a:solidFill>
              <a:latin typeface="Calibri"/>
              <a:ea typeface="Calibri"/>
              <a:cs typeface="Calibri"/>
              <a:sym typeface="Calibri"/>
            </a:endParaRPr>
          </a:p>
        </p:txBody>
      </p:sp>
      <p:pic>
        <p:nvPicPr>
          <p:cNvPr id="229" name="Google Shape;229;g215f628d06a_0_92"/>
          <p:cNvPicPr preferRelativeResize="0"/>
          <p:nvPr/>
        </p:nvPicPr>
        <p:blipFill>
          <a:blip r:embed="rId3">
            <a:alphaModFix/>
          </a:blip>
          <a:stretch>
            <a:fillRect/>
          </a:stretch>
        </p:blipFill>
        <p:spPr>
          <a:xfrm>
            <a:off x="8212752" y="1306450"/>
            <a:ext cx="2829199" cy="4895176"/>
          </a:xfrm>
          <a:prstGeom prst="rect">
            <a:avLst/>
          </a:prstGeom>
          <a:noFill/>
          <a:ln>
            <a:noFill/>
          </a:ln>
        </p:spPr>
      </p:pic>
      <p:sp>
        <p:nvSpPr>
          <p:cNvPr id="230" name="Google Shape;230;g215f628d06a_0_92"/>
          <p:cNvSpPr txBox="1"/>
          <p:nvPr>
            <p:ph idx="1" type="body"/>
          </p:nvPr>
        </p:nvSpPr>
        <p:spPr>
          <a:xfrm>
            <a:off x="360950" y="1798475"/>
            <a:ext cx="3898200" cy="3760800"/>
          </a:xfrm>
          <a:prstGeom prst="rect">
            <a:avLst/>
          </a:prstGeom>
          <a:noFill/>
          <a:ln>
            <a:noFill/>
          </a:ln>
        </p:spPr>
        <p:txBody>
          <a:bodyPr anchorCtr="0" anchor="t" bIns="45700" lIns="91425" spcFirstLastPara="1" rIns="91425" wrap="square" tIns="45700">
            <a:normAutofit fontScale="77500" lnSpcReduction="20000"/>
          </a:bodyPr>
          <a:lstStyle/>
          <a:p>
            <a:pPr indent="-317182" lvl="0" marL="457200" rtl="0" algn="l">
              <a:lnSpc>
                <a:spcPct val="115000"/>
              </a:lnSpc>
              <a:spcBef>
                <a:spcPts val="0"/>
              </a:spcBef>
              <a:spcAft>
                <a:spcPts val="0"/>
              </a:spcAft>
              <a:buSzPct val="100000"/>
              <a:buChar char="❖"/>
            </a:pPr>
            <a:r>
              <a:rPr lang="en-IN" sz="1800"/>
              <a:t>Considering All India as benchmark, we got an approx value of 6 beds per 10k people.</a:t>
            </a:r>
            <a:endParaRPr sz="1800"/>
          </a:p>
          <a:p>
            <a:pPr indent="0" lvl="0" marL="457200" rtl="0" algn="l">
              <a:lnSpc>
                <a:spcPct val="115000"/>
              </a:lnSpc>
              <a:spcBef>
                <a:spcPts val="0"/>
              </a:spcBef>
              <a:spcAft>
                <a:spcPts val="0"/>
              </a:spcAft>
              <a:buNone/>
            </a:pPr>
            <a:r>
              <a:t/>
            </a:r>
            <a:endParaRPr sz="1800"/>
          </a:p>
          <a:p>
            <a:pPr indent="-317182" lvl="0" marL="457200" rtl="0" algn="l">
              <a:lnSpc>
                <a:spcPct val="115000"/>
              </a:lnSpc>
              <a:spcBef>
                <a:spcPts val="0"/>
              </a:spcBef>
              <a:spcAft>
                <a:spcPts val="0"/>
              </a:spcAft>
              <a:buSzPct val="100000"/>
              <a:buChar char="❖"/>
            </a:pPr>
            <a:r>
              <a:rPr lang="en-IN" sz="1800"/>
              <a:t>States exceeding the threshold: </a:t>
            </a:r>
            <a:r>
              <a:rPr b="1" lang="en-IN" sz="1800"/>
              <a:t>Lakshadweep </a:t>
            </a:r>
            <a:r>
              <a:rPr lang="en-IN" sz="1800"/>
              <a:t>(</a:t>
            </a:r>
            <a:r>
              <a:rPr i="1" lang="en-IN" sz="1800"/>
              <a:t>max</a:t>
            </a:r>
            <a:r>
              <a:rPr lang="en-IN" sz="1800"/>
              <a:t>) and there are some states where they fall below this range and may be more vulnerable to healthcare crises and may require more investment in healthcare infrastructure.</a:t>
            </a:r>
            <a:endParaRPr sz="1800"/>
          </a:p>
          <a:p>
            <a:pPr indent="0" lvl="0" marL="457200" rtl="0" algn="l">
              <a:lnSpc>
                <a:spcPct val="115000"/>
              </a:lnSpc>
              <a:spcBef>
                <a:spcPts val="0"/>
              </a:spcBef>
              <a:spcAft>
                <a:spcPts val="0"/>
              </a:spcAft>
              <a:buNone/>
            </a:pPr>
            <a:r>
              <a:t/>
            </a:r>
            <a:endParaRPr sz="1800"/>
          </a:p>
          <a:p>
            <a:pPr indent="-317182" lvl="0" marL="457200" rtl="0" algn="l">
              <a:lnSpc>
                <a:spcPct val="115000"/>
              </a:lnSpc>
              <a:spcBef>
                <a:spcPts val="0"/>
              </a:spcBef>
              <a:spcAft>
                <a:spcPts val="0"/>
              </a:spcAft>
              <a:buSzPct val="100000"/>
              <a:buChar char="❖"/>
            </a:pPr>
            <a:r>
              <a:rPr lang="en-IN" sz="1800"/>
              <a:t>Top 3 states with </a:t>
            </a:r>
            <a:r>
              <a:rPr i="1" lang="en-IN" sz="1800"/>
              <a:t>least </a:t>
            </a:r>
            <a:r>
              <a:rPr lang="en-IN" sz="1800"/>
              <a:t>no. of hospital beds per 10k people: </a:t>
            </a:r>
            <a:r>
              <a:rPr b="1" lang="en-IN" sz="1800"/>
              <a:t>Bihar, Jharkhand &amp; Uttar Pradesh. </a:t>
            </a:r>
            <a:endParaRPr b="1" sz="1800"/>
          </a:p>
          <a:p>
            <a:pPr indent="0" lvl="0" marL="457200" rtl="0" algn="l">
              <a:lnSpc>
                <a:spcPct val="115000"/>
              </a:lnSpc>
              <a:spcBef>
                <a:spcPts val="0"/>
              </a:spcBef>
              <a:spcAft>
                <a:spcPts val="0"/>
              </a:spcAft>
              <a:buNone/>
            </a:pPr>
            <a:r>
              <a:t/>
            </a:r>
            <a:endParaRPr sz="1800"/>
          </a:p>
          <a:p>
            <a:pPr indent="-317182" lvl="0" marL="457200" rtl="0" algn="l">
              <a:lnSpc>
                <a:spcPct val="115000"/>
              </a:lnSpc>
              <a:spcBef>
                <a:spcPts val="0"/>
              </a:spcBef>
              <a:spcAft>
                <a:spcPts val="0"/>
              </a:spcAft>
              <a:buSzPct val="100000"/>
              <a:buChar char="❖"/>
            </a:pPr>
            <a:r>
              <a:rPr b="1" lang="en-IN" sz="1800"/>
              <a:t>Reasons</a:t>
            </a:r>
            <a:r>
              <a:rPr lang="en-IN" sz="1800"/>
              <a:t>: State Population doesn’t meet the demand of the hospital beds per 10k people.</a:t>
            </a:r>
            <a:endParaRPr sz="1800"/>
          </a:p>
        </p:txBody>
      </p:sp>
      <p:pic>
        <p:nvPicPr>
          <p:cNvPr id="231" name="Google Shape;231;g215f628d06a_0_92"/>
          <p:cNvPicPr preferRelativeResize="0"/>
          <p:nvPr/>
        </p:nvPicPr>
        <p:blipFill>
          <a:blip r:embed="rId4">
            <a:alphaModFix/>
          </a:blip>
          <a:stretch>
            <a:fillRect/>
          </a:stretch>
        </p:blipFill>
        <p:spPr>
          <a:xfrm>
            <a:off x="4548050" y="3887925"/>
            <a:ext cx="2956849" cy="1837025"/>
          </a:xfrm>
          <a:prstGeom prst="rect">
            <a:avLst/>
          </a:prstGeom>
          <a:noFill/>
          <a:ln>
            <a:noFill/>
          </a:ln>
        </p:spPr>
      </p:pic>
      <p:pic>
        <p:nvPicPr>
          <p:cNvPr id="232" name="Google Shape;232;g215f628d06a_0_92"/>
          <p:cNvPicPr preferRelativeResize="0"/>
          <p:nvPr/>
        </p:nvPicPr>
        <p:blipFill>
          <a:blip r:embed="rId5">
            <a:alphaModFix/>
          </a:blip>
          <a:stretch>
            <a:fillRect/>
          </a:stretch>
        </p:blipFill>
        <p:spPr>
          <a:xfrm>
            <a:off x="4467425" y="1419075"/>
            <a:ext cx="3035076" cy="2021900"/>
          </a:xfrm>
          <a:prstGeom prst="rect">
            <a:avLst/>
          </a:prstGeom>
          <a:noFill/>
          <a:ln>
            <a:noFill/>
          </a:ln>
        </p:spPr>
      </p:pic>
      <p:sp>
        <p:nvSpPr>
          <p:cNvPr id="233" name="Google Shape;233;g215f628d06a_0_92"/>
          <p:cNvSpPr txBox="1"/>
          <p:nvPr/>
        </p:nvSpPr>
        <p:spPr>
          <a:xfrm>
            <a:off x="8941175" y="6220900"/>
            <a:ext cx="1320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IN" sz="1000">
                <a:latin typeface="Helvetica Neue"/>
                <a:ea typeface="Helvetica Neue"/>
                <a:cs typeface="Helvetica Neue"/>
                <a:sym typeface="Helvetica Neue"/>
              </a:rPr>
              <a:t>Graph 1.</a:t>
            </a:r>
            <a:endParaRPr sz="1000">
              <a:latin typeface="Helvetica Neue"/>
              <a:ea typeface="Helvetica Neue"/>
              <a:cs typeface="Helvetica Neue"/>
              <a:sym typeface="Helvetica Neue"/>
            </a:endParaRPr>
          </a:p>
        </p:txBody>
      </p:sp>
      <p:sp>
        <p:nvSpPr>
          <p:cNvPr id="234" name="Google Shape;234;g215f628d06a_0_92"/>
          <p:cNvSpPr txBox="1"/>
          <p:nvPr/>
        </p:nvSpPr>
        <p:spPr>
          <a:xfrm>
            <a:off x="5310550" y="3440975"/>
            <a:ext cx="1320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IN" sz="1000">
                <a:latin typeface="Helvetica Neue"/>
                <a:ea typeface="Helvetica Neue"/>
                <a:cs typeface="Helvetica Neue"/>
                <a:sym typeface="Helvetica Neue"/>
              </a:rPr>
              <a:t>Graph 2.</a:t>
            </a:r>
            <a:endParaRPr sz="1000">
              <a:latin typeface="Helvetica Neue"/>
              <a:ea typeface="Helvetica Neue"/>
              <a:cs typeface="Helvetica Neue"/>
              <a:sym typeface="Helvetica Neue"/>
            </a:endParaRPr>
          </a:p>
        </p:txBody>
      </p:sp>
      <p:sp>
        <p:nvSpPr>
          <p:cNvPr id="235" name="Google Shape;235;g215f628d06a_0_92"/>
          <p:cNvSpPr txBox="1"/>
          <p:nvPr/>
        </p:nvSpPr>
        <p:spPr>
          <a:xfrm>
            <a:off x="5310550" y="5726975"/>
            <a:ext cx="1320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IN" sz="1000">
                <a:latin typeface="Helvetica Neue"/>
                <a:ea typeface="Helvetica Neue"/>
                <a:cs typeface="Helvetica Neue"/>
                <a:sym typeface="Helvetica Neue"/>
              </a:rPr>
              <a:t>Code Output</a:t>
            </a:r>
            <a:endParaRPr sz="1000">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215f628d06a_0_117"/>
          <p:cNvSpPr txBox="1"/>
          <p:nvPr>
            <p:ph idx="1" type="body"/>
          </p:nvPr>
        </p:nvSpPr>
        <p:spPr>
          <a:xfrm>
            <a:off x="675046" y="1798468"/>
            <a:ext cx="3521400" cy="3760800"/>
          </a:xfrm>
          <a:prstGeom prst="rect">
            <a:avLst/>
          </a:prstGeom>
          <a:noFill/>
          <a:ln>
            <a:noFill/>
          </a:ln>
        </p:spPr>
        <p:txBody>
          <a:bodyPr anchorCtr="0" anchor="t" bIns="45700" lIns="91425" spcFirstLastPara="1" rIns="91425" wrap="square" tIns="45700">
            <a:normAutofit/>
          </a:bodyPr>
          <a:lstStyle/>
          <a:p>
            <a:pPr indent="0" lvl="0" marL="0" rtl="0" algn="l">
              <a:lnSpc>
                <a:spcPct val="105000"/>
              </a:lnSpc>
              <a:spcBef>
                <a:spcPts val="0"/>
              </a:spcBef>
              <a:spcAft>
                <a:spcPts val="0"/>
              </a:spcAft>
              <a:buNone/>
            </a:pPr>
            <a:r>
              <a:rPr lang="en-IN" sz="1500"/>
              <a:t>States with </a:t>
            </a:r>
            <a:r>
              <a:rPr i="1" lang="en-IN" sz="1500"/>
              <a:t>lowest number </a:t>
            </a:r>
            <a:r>
              <a:rPr lang="en-IN" sz="1500"/>
              <a:t>of government hospitals per 10k people:</a:t>
            </a:r>
            <a:endParaRPr sz="1500"/>
          </a:p>
          <a:p>
            <a:pPr indent="-323850" lvl="0" marL="457200" rtl="0" algn="l">
              <a:lnSpc>
                <a:spcPct val="105000"/>
              </a:lnSpc>
              <a:spcBef>
                <a:spcPts val="0"/>
              </a:spcBef>
              <a:spcAft>
                <a:spcPts val="0"/>
              </a:spcAft>
              <a:buSzPts val="1500"/>
              <a:buChar char="❖"/>
            </a:pPr>
            <a:r>
              <a:rPr b="1" lang="en-IN" sz="1500"/>
              <a:t>Bihar</a:t>
            </a:r>
            <a:endParaRPr b="1" sz="1500"/>
          </a:p>
          <a:p>
            <a:pPr indent="-323850" lvl="0" marL="457200" rtl="0" algn="l">
              <a:lnSpc>
                <a:spcPct val="105000"/>
              </a:lnSpc>
              <a:spcBef>
                <a:spcPts val="0"/>
              </a:spcBef>
              <a:spcAft>
                <a:spcPts val="0"/>
              </a:spcAft>
              <a:buSzPts val="1500"/>
              <a:buChar char="❖"/>
            </a:pPr>
            <a:r>
              <a:rPr b="1" lang="en-IN" sz="1500"/>
              <a:t>Jharkhand</a:t>
            </a:r>
            <a:endParaRPr b="1" sz="1500"/>
          </a:p>
          <a:p>
            <a:pPr indent="-323850" lvl="0" marL="457200" rtl="0" algn="l">
              <a:lnSpc>
                <a:spcPct val="105000"/>
              </a:lnSpc>
              <a:spcBef>
                <a:spcPts val="0"/>
              </a:spcBef>
              <a:spcAft>
                <a:spcPts val="0"/>
              </a:spcAft>
              <a:buSzPts val="1500"/>
              <a:buChar char="❖"/>
            </a:pPr>
            <a:r>
              <a:rPr b="1" lang="en-IN" sz="1500"/>
              <a:t>Chhattisgarh</a:t>
            </a:r>
            <a:endParaRPr b="1" sz="1500"/>
          </a:p>
          <a:p>
            <a:pPr indent="0" lvl="0" marL="0" rtl="0" algn="l">
              <a:lnSpc>
                <a:spcPct val="105000"/>
              </a:lnSpc>
              <a:spcBef>
                <a:spcPts val="0"/>
              </a:spcBef>
              <a:spcAft>
                <a:spcPts val="0"/>
              </a:spcAft>
              <a:buNone/>
            </a:pPr>
            <a:r>
              <a:t/>
            </a:r>
            <a:endParaRPr sz="1500"/>
          </a:p>
          <a:p>
            <a:pPr indent="0" lvl="0" marL="0" rtl="0" algn="l">
              <a:lnSpc>
                <a:spcPct val="105000"/>
              </a:lnSpc>
              <a:spcBef>
                <a:spcPts val="0"/>
              </a:spcBef>
              <a:spcAft>
                <a:spcPts val="0"/>
              </a:spcAft>
              <a:buNone/>
            </a:pPr>
            <a:r>
              <a:rPr b="1" lang="en-IN" sz="1500"/>
              <a:t>Reasons</a:t>
            </a:r>
            <a:r>
              <a:rPr lang="en-IN" sz="1500"/>
              <a:t>: High population doesn’t meet the hospital beds requirement in government hospitals.</a:t>
            </a:r>
            <a:endParaRPr sz="1500"/>
          </a:p>
          <a:p>
            <a:pPr indent="0" lvl="0" marL="0" rtl="0" algn="l">
              <a:lnSpc>
                <a:spcPct val="105000"/>
              </a:lnSpc>
              <a:spcBef>
                <a:spcPts val="0"/>
              </a:spcBef>
              <a:spcAft>
                <a:spcPts val="0"/>
              </a:spcAft>
              <a:buNone/>
            </a:pPr>
            <a:r>
              <a:t/>
            </a:r>
            <a:endParaRPr sz="1500"/>
          </a:p>
          <a:p>
            <a:pPr indent="0" lvl="0" marL="0" rtl="0" algn="l">
              <a:lnSpc>
                <a:spcPct val="105000"/>
              </a:lnSpc>
              <a:spcBef>
                <a:spcPts val="0"/>
              </a:spcBef>
              <a:spcAft>
                <a:spcPts val="0"/>
              </a:spcAft>
              <a:buNone/>
            </a:pPr>
            <a:r>
              <a:rPr lang="en-IN" sz="1500"/>
              <a:t>States with </a:t>
            </a:r>
            <a:r>
              <a:rPr i="1" lang="en-IN" sz="1500"/>
              <a:t>highest number </a:t>
            </a:r>
            <a:r>
              <a:rPr lang="en-IN" sz="1500"/>
              <a:t>of government hospitals per 10k people:</a:t>
            </a:r>
            <a:endParaRPr sz="1500"/>
          </a:p>
          <a:p>
            <a:pPr indent="-323850" lvl="0" marL="457200" rtl="0" algn="l">
              <a:lnSpc>
                <a:spcPct val="105000"/>
              </a:lnSpc>
              <a:spcBef>
                <a:spcPts val="0"/>
              </a:spcBef>
              <a:spcAft>
                <a:spcPts val="0"/>
              </a:spcAft>
              <a:buSzPts val="1500"/>
              <a:buChar char="❖"/>
            </a:pPr>
            <a:r>
              <a:rPr b="1" lang="en-IN" sz="1500"/>
              <a:t>Lakshadweep</a:t>
            </a:r>
            <a:endParaRPr b="1" sz="1500"/>
          </a:p>
          <a:p>
            <a:pPr indent="-323850" lvl="0" marL="457200" rtl="0" algn="l">
              <a:lnSpc>
                <a:spcPct val="105000"/>
              </a:lnSpc>
              <a:spcBef>
                <a:spcPts val="0"/>
              </a:spcBef>
              <a:spcAft>
                <a:spcPts val="0"/>
              </a:spcAft>
              <a:buSzPts val="1500"/>
              <a:buChar char="❖"/>
            </a:pPr>
            <a:r>
              <a:rPr b="1" lang="en-IN" sz="1500"/>
              <a:t>Puducherry</a:t>
            </a:r>
            <a:endParaRPr b="1" sz="1500"/>
          </a:p>
          <a:p>
            <a:pPr indent="-323850" lvl="0" marL="457200" rtl="0" algn="l">
              <a:lnSpc>
                <a:spcPct val="105000"/>
              </a:lnSpc>
              <a:spcBef>
                <a:spcPts val="0"/>
              </a:spcBef>
              <a:spcAft>
                <a:spcPts val="0"/>
              </a:spcAft>
              <a:buSzPts val="1500"/>
              <a:buChar char="❖"/>
            </a:pPr>
            <a:r>
              <a:rPr b="1" lang="en-IN" sz="1500"/>
              <a:t>Andaman And Nicobar Islands</a:t>
            </a:r>
            <a:endParaRPr b="1" sz="1500"/>
          </a:p>
        </p:txBody>
      </p:sp>
      <p:sp>
        <p:nvSpPr>
          <p:cNvPr id="241" name="Google Shape;241;g215f628d06a_0_117"/>
          <p:cNvSpPr txBox="1"/>
          <p:nvPr/>
        </p:nvSpPr>
        <p:spPr>
          <a:xfrm>
            <a:off x="1923900" y="878900"/>
            <a:ext cx="10158600" cy="585000"/>
          </a:xfrm>
          <a:prstGeom prst="rect">
            <a:avLst/>
          </a:prstGeom>
          <a:noFill/>
          <a:ln>
            <a:noFill/>
          </a:ln>
        </p:spPr>
        <p:txBody>
          <a:bodyPr anchorCtr="0" anchor="ctr" bIns="45700" lIns="91425" spcFirstLastPara="1" rIns="91425" wrap="square" tIns="45700">
            <a:spAutoFit/>
          </a:bodyPr>
          <a:lstStyle/>
          <a:p>
            <a:pPr indent="0" lvl="0" marL="0" marR="0" rtl="0" algn="l">
              <a:lnSpc>
                <a:spcPct val="107000"/>
              </a:lnSpc>
              <a:spcBef>
                <a:spcPts val="0"/>
              </a:spcBef>
              <a:spcAft>
                <a:spcPts val="0"/>
              </a:spcAft>
              <a:buClr>
                <a:schemeClr val="dk1"/>
              </a:buClr>
              <a:buSzPts val="3200"/>
              <a:buFont typeface="Calibri"/>
              <a:buNone/>
            </a:pPr>
            <a:r>
              <a:rPr b="1" lang="en-IN" sz="3200">
                <a:solidFill>
                  <a:schemeClr val="dk1"/>
                </a:solidFill>
                <a:latin typeface="Calibri"/>
                <a:ea typeface="Calibri"/>
                <a:cs typeface="Calibri"/>
                <a:sym typeface="Calibri"/>
              </a:rPr>
              <a:t>#6 State-wise Government Hospital Bed Capacity in India:</a:t>
            </a:r>
            <a:endParaRPr b="0" i="0" sz="1400" u="none" cap="none" strike="noStrike">
              <a:solidFill>
                <a:srgbClr val="000000"/>
              </a:solidFill>
              <a:latin typeface="Arial"/>
              <a:ea typeface="Arial"/>
              <a:cs typeface="Arial"/>
              <a:sym typeface="Arial"/>
            </a:endParaRPr>
          </a:p>
        </p:txBody>
      </p:sp>
      <p:pic>
        <p:nvPicPr>
          <p:cNvPr id="242" name="Google Shape;242;g215f628d06a_0_117"/>
          <p:cNvPicPr preferRelativeResize="0"/>
          <p:nvPr/>
        </p:nvPicPr>
        <p:blipFill>
          <a:blip r:embed="rId3">
            <a:alphaModFix/>
          </a:blip>
          <a:stretch>
            <a:fillRect/>
          </a:stretch>
        </p:blipFill>
        <p:spPr>
          <a:xfrm>
            <a:off x="8184650" y="1436350"/>
            <a:ext cx="2900374" cy="4851650"/>
          </a:xfrm>
          <a:prstGeom prst="rect">
            <a:avLst/>
          </a:prstGeom>
          <a:noFill/>
          <a:ln>
            <a:noFill/>
          </a:ln>
        </p:spPr>
      </p:pic>
      <p:pic>
        <p:nvPicPr>
          <p:cNvPr id="243" name="Google Shape;243;g215f628d06a_0_117"/>
          <p:cNvPicPr preferRelativeResize="0"/>
          <p:nvPr/>
        </p:nvPicPr>
        <p:blipFill>
          <a:blip r:embed="rId4">
            <a:alphaModFix/>
          </a:blip>
          <a:stretch>
            <a:fillRect/>
          </a:stretch>
        </p:blipFill>
        <p:spPr>
          <a:xfrm>
            <a:off x="4624850" y="1756800"/>
            <a:ext cx="2806299" cy="1650152"/>
          </a:xfrm>
          <a:prstGeom prst="rect">
            <a:avLst/>
          </a:prstGeom>
          <a:noFill/>
          <a:ln>
            <a:noFill/>
          </a:ln>
        </p:spPr>
      </p:pic>
      <p:pic>
        <p:nvPicPr>
          <p:cNvPr id="244" name="Google Shape;244;g215f628d06a_0_117"/>
          <p:cNvPicPr preferRelativeResize="0"/>
          <p:nvPr/>
        </p:nvPicPr>
        <p:blipFill>
          <a:blip r:embed="rId5">
            <a:alphaModFix/>
          </a:blip>
          <a:stretch>
            <a:fillRect/>
          </a:stretch>
        </p:blipFill>
        <p:spPr>
          <a:xfrm>
            <a:off x="4665975" y="3644000"/>
            <a:ext cx="2732116" cy="1839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215f628d06a_0_130"/>
          <p:cNvSpPr txBox="1"/>
          <p:nvPr>
            <p:ph idx="1" type="body"/>
          </p:nvPr>
        </p:nvSpPr>
        <p:spPr>
          <a:xfrm>
            <a:off x="903650" y="3822200"/>
            <a:ext cx="6208500" cy="1088400"/>
          </a:xfrm>
          <a:prstGeom prst="rect">
            <a:avLst/>
          </a:prstGeom>
          <a:noFill/>
          <a:ln>
            <a:noFill/>
          </a:ln>
        </p:spPr>
        <p:txBody>
          <a:bodyPr anchorCtr="0" anchor="t" bIns="45700" lIns="91425" spcFirstLastPara="1" rIns="91425" wrap="square" tIns="45700">
            <a:normAutofit/>
          </a:bodyPr>
          <a:lstStyle/>
          <a:p>
            <a:pPr indent="-323850" lvl="0" marL="457200" rtl="0" algn="l">
              <a:lnSpc>
                <a:spcPct val="105000"/>
              </a:lnSpc>
              <a:spcBef>
                <a:spcPts val="0"/>
              </a:spcBef>
              <a:spcAft>
                <a:spcPts val="0"/>
              </a:spcAft>
              <a:buSzPts val="1500"/>
              <a:buChar char="❖"/>
            </a:pPr>
            <a:r>
              <a:rPr b="1" lang="en-IN" sz="1500"/>
              <a:t>WHO Standards</a:t>
            </a:r>
            <a:r>
              <a:rPr lang="en-IN" sz="1500"/>
              <a:t>: 3 beds per 1000 people</a:t>
            </a:r>
            <a:endParaRPr sz="1500"/>
          </a:p>
          <a:p>
            <a:pPr indent="-323850" lvl="0" marL="457200" rtl="0" algn="l">
              <a:lnSpc>
                <a:spcPct val="105000"/>
              </a:lnSpc>
              <a:spcBef>
                <a:spcPts val="0"/>
              </a:spcBef>
              <a:spcAft>
                <a:spcPts val="0"/>
              </a:spcAft>
              <a:buSzPts val="1500"/>
              <a:buChar char="❖"/>
            </a:pPr>
            <a:r>
              <a:rPr lang="en-IN" sz="1500"/>
              <a:t>The state which requires the maximum amount of hospital beds to meet the WHO standards is </a:t>
            </a:r>
            <a:r>
              <a:rPr b="1" lang="en-IN" sz="1500"/>
              <a:t>Uttar Pradesh </a:t>
            </a:r>
            <a:r>
              <a:rPr lang="en-IN" sz="1500"/>
              <a:t>(541127), followed by </a:t>
            </a:r>
            <a:r>
              <a:rPr b="1" lang="en-IN" sz="1500"/>
              <a:t>Maharashtra </a:t>
            </a:r>
            <a:r>
              <a:rPr lang="en-IN" sz="1500"/>
              <a:t>(268125).</a:t>
            </a:r>
            <a:endParaRPr sz="1500"/>
          </a:p>
        </p:txBody>
      </p:sp>
      <p:sp>
        <p:nvSpPr>
          <p:cNvPr id="250" name="Google Shape;250;g215f628d06a_0_130"/>
          <p:cNvSpPr txBox="1"/>
          <p:nvPr/>
        </p:nvSpPr>
        <p:spPr>
          <a:xfrm>
            <a:off x="1918175" y="269300"/>
            <a:ext cx="10178700" cy="954300"/>
          </a:xfrm>
          <a:prstGeom prst="rect">
            <a:avLst/>
          </a:prstGeom>
          <a:noFill/>
          <a:ln>
            <a:noFill/>
          </a:ln>
        </p:spPr>
        <p:txBody>
          <a:bodyPr anchorCtr="0" anchor="ctr" bIns="45700" lIns="91425" spcFirstLastPara="1" rIns="91425" wrap="square" tIns="45700">
            <a:spAutoFit/>
          </a:bodyPr>
          <a:lstStyle/>
          <a:p>
            <a:pPr indent="0" lvl="0" marL="0" marR="0" rtl="0" algn="r">
              <a:lnSpc>
                <a:spcPct val="80000"/>
              </a:lnSpc>
              <a:spcBef>
                <a:spcPts val="0"/>
              </a:spcBef>
              <a:spcAft>
                <a:spcPts val="0"/>
              </a:spcAft>
              <a:buClr>
                <a:schemeClr val="dk1"/>
              </a:buClr>
              <a:buSzPts val="1100"/>
              <a:buFont typeface="Arial"/>
              <a:buNone/>
            </a:pPr>
            <a:r>
              <a:rPr b="1" lang="en-IN" sz="3500">
                <a:solidFill>
                  <a:schemeClr val="dk1"/>
                </a:solidFill>
                <a:latin typeface="Calibri"/>
                <a:ea typeface="Calibri"/>
                <a:cs typeface="Calibri"/>
                <a:sym typeface="Calibri"/>
              </a:rPr>
              <a:t>#7 Gap analysis of hospital bed availability in Indian </a:t>
            </a:r>
            <a:endParaRPr b="1" sz="3500">
              <a:solidFill>
                <a:schemeClr val="dk1"/>
              </a:solidFill>
              <a:latin typeface="Calibri"/>
              <a:ea typeface="Calibri"/>
              <a:cs typeface="Calibri"/>
              <a:sym typeface="Calibri"/>
            </a:endParaRPr>
          </a:p>
          <a:p>
            <a:pPr indent="0" lvl="0" marL="0" marR="0" rtl="0" algn="r">
              <a:lnSpc>
                <a:spcPct val="80000"/>
              </a:lnSpc>
              <a:spcBef>
                <a:spcPts val="0"/>
              </a:spcBef>
              <a:spcAft>
                <a:spcPts val="0"/>
              </a:spcAft>
              <a:buClr>
                <a:schemeClr val="dk1"/>
              </a:buClr>
              <a:buSzPts val="1100"/>
              <a:buFont typeface="Arial"/>
              <a:buNone/>
            </a:pPr>
            <a:r>
              <a:rPr b="1" lang="en-IN" sz="3500">
                <a:solidFill>
                  <a:schemeClr val="dk1"/>
                </a:solidFill>
                <a:latin typeface="Calibri"/>
                <a:ea typeface="Calibri"/>
                <a:cs typeface="Calibri"/>
                <a:sym typeface="Calibri"/>
              </a:rPr>
              <a:t>states with WHO standard:</a:t>
            </a:r>
            <a:endParaRPr b="1" sz="3500">
              <a:solidFill>
                <a:schemeClr val="dk1"/>
              </a:solidFill>
              <a:latin typeface="Calibri"/>
              <a:ea typeface="Calibri"/>
              <a:cs typeface="Calibri"/>
              <a:sym typeface="Calibri"/>
            </a:endParaRPr>
          </a:p>
        </p:txBody>
      </p:sp>
      <p:pic>
        <p:nvPicPr>
          <p:cNvPr id="251" name="Google Shape;251;g215f628d06a_0_130"/>
          <p:cNvPicPr preferRelativeResize="0"/>
          <p:nvPr/>
        </p:nvPicPr>
        <p:blipFill>
          <a:blip r:embed="rId3">
            <a:alphaModFix/>
          </a:blip>
          <a:stretch>
            <a:fillRect/>
          </a:stretch>
        </p:blipFill>
        <p:spPr>
          <a:xfrm>
            <a:off x="7345425" y="1363387"/>
            <a:ext cx="2866599" cy="4709125"/>
          </a:xfrm>
          <a:prstGeom prst="rect">
            <a:avLst/>
          </a:prstGeom>
          <a:noFill/>
          <a:ln>
            <a:noFill/>
          </a:ln>
        </p:spPr>
      </p:pic>
      <p:pic>
        <p:nvPicPr>
          <p:cNvPr id="252" name="Google Shape;252;g215f628d06a_0_130"/>
          <p:cNvPicPr preferRelativeResize="0"/>
          <p:nvPr/>
        </p:nvPicPr>
        <p:blipFill>
          <a:blip r:embed="rId4">
            <a:alphaModFix/>
          </a:blip>
          <a:stretch>
            <a:fillRect/>
          </a:stretch>
        </p:blipFill>
        <p:spPr>
          <a:xfrm>
            <a:off x="1197275" y="1874400"/>
            <a:ext cx="5474822" cy="16766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10"/>
          <p:cNvSpPr txBox="1"/>
          <p:nvPr>
            <p:ph type="title"/>
          </p:nvPr>
        </p:nvSpPr>
        <p:spPr>
          <a:xfrm>
            <a:off x="887451" y="1741425"/>
            <a:ext cx="10515600" cy="585000"/>
          </a:xfrm>
          <a:prstGeom prst="rect">
            <a:avLst/>
          </a:prstGeom>
          <a:noFill/>
          <a:ln>
            <a:noFill/>
          </a:ln>
        </p:spPr>
        <p:txBody>
          <a:bodyPr anchorCtr="0" anchor="ctr" bIns="45700" lIns="91425" spcFirstLastPara="1" rIns="91425" wrap="square" tIns="45700">
            <a:spAutoFit/>
          </a:bodyPr>
          <a:lstStyle/>
          <a:p>
            <a:pPr indent="0" lvl="0" marL="0" rtl="0" algn="l">
              <a:lnSpc>
                <a:spcPct val="107000"/>
              </a:lnSpc>
              <a:spcBef>
                <a:spcPts val="0"/>
              </a:spcBef>
              <a:spcAft>
                <a:spcPts val="0"/>
              </a:spcAft>
              <a:buClr>
                <a:schemeClr val="dk1"/>
              </a:buClr>
              <a:buSzPts val="3200"/>
              <a:buFont typeface="Calibri"/>
              <a:buNone/>
            </a:pPr>
            <a:r>
              <a:rPr b="1" lang="en-IN" sz="3200">
                <a:latin typeface="Calibri"/>
                <a:ea typeface="Calibri"/>
                <a:cs typeface="Calibri"/>
                <a:sym typeface="Calibri"/>
              </a:rPr>
              <a:t>Conclusions &amp; Recommendations</a:t>
            </a:r>
            <a:endParaRPr/>
          </a:p>
        </p:txBody>
      </p:sp>
      <p:sp>
        <p:nvSpPr>
          <p:cNvPr id="258" name="Google Shape;258;p10"/>
          <p:cNvSpPr txBox="1"/>
          <p:nvPr>
            <p:ph idx="1" type="body"/>
          </p:nvPr>
        </p:nvSpPr>
        <p:spPr>
          <a:xfrm>
            <a:off x="887450" y="2635726"/>
            <a:ext cx="10515600" cy="3045983"/>
          </a:xfrm>
          <a:prstGeom prst="rect">
            <a:avLst/>
          </a:prstGeom>
          <a:noFill/>
          <a:ln>
            <a:noFill/>
          </a:ln>
        </p:spPr>
        <p:txBody>
          <a:bodyPr anchorCtr="0" anchor="t" bIns="45700" lIns="91425" spcFirstLastPara="1" rIns="91425" wrap="square" tIns="45700">
            <a:normAutofit/>
          </a:bodyPr>
          <a:lstStyle/>
          <a:p>
            <a:pPr indent="-330200" lvl="0" marL="457200" rtl="0" algn="l">
              <a:lnSpc>
                <a:spcPct val="90000"/>
              </a:lnSpc>
              <a:spcBef>
                <a:spcPts val="0"/>
              </a:spcBef>
              <a:spcAft>
                <a:spcPts val="0"/>
              </a:spcAft>
              <a:buSzPts val="1600"/>
              <a:buChar char="❖"/>
            </a:pPr>
            <a:r>
              <a:rPr lang="en-IN" sz="1600"/>
              <a:t>The government needs to invest more to increase the number of households in </a:t>
            </a:r>
            <a:r>
              <a:rPr b="1" lang="en-IN" sz="1600"/>
              <a:t>Manipur </a:t>
            </a:r>
            <a:r>
              <a:rPr lang="en-IN" sz="1600"/>
              <a:t>to reduce the spread of infectious diseases during a healthcare crisis.</a:t>
            </a:r>
            <a:endParaRPr sz="1600"/>
          </a:p>
          <a:p>
            <a:pPr indent="-330200" lvl="0" marL="457200" rtl="0" algn="l">
              <a:lnSpc>
                <a:spcPct val="90000"/>
              </a:lnSpc>
              <a:spcBef>
                <a:spcPts val="0"/>
              </a:spcBef>
              <a:spcAft>
                <a:spcPts val="0"/>
              </a:spcAft>
              <a:buSzPts val="1600"/>
              <a:buChar char="❖"/>
            </a:pPr>
            <a:r>
              <a:rPr b="1" lang="en-IN" sz="1600"/>
              <a:t>Bihar </a:t>
            </a:r>
            <a:r>
              <a:rPr lang="en-IN" sz="1600"/>
              <a:t>&amp; </a:t>
            </a:r>
            <a:r>
              <a:rPr b="1" lang="en-IN" sz="1600"/>
              <a:t>Jharkhand </a:t>
            </a:r>
            <a:r>
              <a:rPr lang="en-IN" sz="1600"/>
              <a:t>needs more households and especially </a:t>
            </a:r>
            <a:r>
              <a:rPr b="1" lang="en-IN" sz="1600"/>
              <a:t>house with toilets. </a:t>
            </a:r>
            <a:endParaRPr b="1" sz="1600"/>
          </a:p>
          <a:p>
            <a:pPr indent="-330200" lvl="0" marL="457200" rtl="0" algn="l">
              <a:lnSpc>
                <a:spcPct val="90000"/>
              </a:lnSpc>
              <a:spcBef>
                <a:spcPts val="0"/>
              </a:spcBef>
              <a:spcAft>
                <a:spcPts val="0"/>
              </a:spcAft>
              <a:buSzPts val="1600"/>
              <a:buChar char="❖"/>
            </a:pPr>
            <a:r>
              <a:rPr b="1" lang="en-IN" sz="1600"/>
              <a:t>Bihar </a:t>
            </a:r>
            <a:r>
              <a:rPr lang="en-IN" sz="1600"/>
              <a:t>also requires to meet the WHO standard number of hospital beds along with</a:t>
            </a:r>
            <a:r>
              <a:rPr b="1" lang="en-IN" sz="1600"/>
              <a:t> Uttar Pradesh, Maharashtra </a:t>
            </a:r>
            <a:r>
              <a:rPr lang="en-IN" sz="1600"/>
              <a:t>and</a:t>
            </a:r>
            <a:r>
              <a:rPr b="1" lang="en-IN" sz="1600"/>
              <a:t> West Bengal.</a:t>
            </a:r>
            <a:endParaRPr b="1" sz="1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21e94404628_0_0"/>
          <p:cNvSpPr txBox="1"/>
          <p:nvPr>
            <p:ph type="title"/>
          </p:nvPr>
        </p:nvSpPr>
        <p:spPr>
          <a:xfrm>
            <a:off x="887451" y="1741425"/>
            <a:ext cx="10515600" cy="585000"/>
          </a:xfrm>
          <a:prstGeom prst="rect">
            <a:avLst/>
          </a:prstGeom>
          <a:noFill/>
          <a:ln>
            <a:noFill/>
          </a:ln>
        </p:spPr>
        <p:txBody>
          <a:bodyPr anchorCtr="0" anchor="ctr" bIns="45700" lIns="91425" spcFirstLastPara="1" rIns="91425" wrap="square" tIns="45700">
            <a:spAutoFit/>
          </a:bodyPr>
          <a:lstStyle/>
          <a:p>
            <a:pPr indent="0" lvl="0" marL="0" rtl="0" algn="l">
              <a:lnSpc>
                <a:spcPct val="107000"/>
              </a:lnSpc>
              <a:spcBef>
                <a:spcPts val="0"/>
              </a:spcBef>
              <a:spcAft>
                <a:spcPts val="0"/>
              </a:spcAft>
              <a:buClr>
                <a:schemeClr val="dk1"/>
              </a:buClr>
              <a:buSzPts val="3200"/>
              <a:buFont typeface="Calibri"/>
              <a:buNone/>
            </a:pPr>
            <a:r>
              <a:rPr b="1" lang="en-IN" sz="3200">
                <a:latin typeface="Calibri"/>
                <a:ea typeface="Calibri"/>
                <a:cs typeface="Calibri"/>
                <a:sym typeface="Calibri"/>
              </a:rPr>
              <a:t>Highlights &amp; Standout Features:</a:t>
            </a:r>
            <a:endParaRPr/>
          </a:p>
        </p:txBody>
      </p:sp>
      <p:sp>
        <p:nvSpPr>
          <p:cNvPr id="264" name="Google Shape;264;g21e94404628_0_0"/>
          <p:cNvSpPr txBox="1"/>
          <p:nvPr>
            <p:ph idx="1" type="body"/>
          </p:nvPr>
        </p:nvSpPr>
        <p:spPr>
          <a:xfrm>
            <a:off x="887450" y="2635726"/>
            <a:ext cx="10515600" cy="3045900"/>
          </a:xfrm>
          <a:prstGeom prst="rect">
            <a:avLst/>
          </a:prstGeom>
          <a:noFill/>
          <a:ln>
            <a:noFill/>
          </a:ln>
        </p:spPr>
        <p:txBody>
          <a:bodyPr anchorCtr="0" anchor="t" bIns="45700" lIns="91425" spcFirstLastPara="1" rIns="91425" wrap="square" tIns="45700">
            <a:normAutofit/>
          </a:bodyPr>
          <a:lstStyle/>
          <a:p>
            <a:pPr indent="-330200" lvl="0" marL="457200" rtl="0" algn="l">
              <a:lnSpc>
                <a:spcPct val="90000"/>
              </a:lnSpc>
              <a:spcBef>
                <a:spcPts val="0"/>
              </a:spcBef>
              <a:spcAft>
                <a:spcPts val="0"/>
              </a:spcAft>
              <a:buSzPts val="1600"/>
              <a:buChar char="❖"/>
            </a:pPr>
            <a:r>
              <a:rPr b="1" lang="en-IN" sz="1600"/>
              <a:t>Efficient data preprocessing</a:t>
            </a:r>
            <a:r>
              <a:rPr lang="en-IN" sz="1600"/>
              <a:t>: The use of classes and their functions to preprocess the dirty dataframes multiple times in the same order for different tables is a very efficient and organized way of handling data cleaning and preparation.</a:t>
            </a:r>
            <a:endParaRPr sz="1600"/>
          </a:p>
          <a:p>
            <a:pPr indent="-330200" lvl="0" marL="457200" rtl="0" algn="l">
              <a:lnSpc>
                <a:spcPct val="90000"/>
              </a:lnSpc>
              <a:spcBef>
                <a:spcPts val="0"/>
              </a:spcBef>
              <a:spcAft>
                <a:spcPts val="0"/>
              </a:spcAft>
              <a:buSzPts val="1600"/>
              <a:buChar char="❖"/>
            </a:pPr>
            <a:r>
              <a:rPr b="1" lang="en-IN" sz="1600"/>
              <a:t>Geospatial analysis</a:t>
            </a:r>
            <a:r>
              <a:rPr lang="en-IN" sz="1600"/>
              <a:t>: The use of Geopandas to map out important features adds a layer of geospatial analysis to the project, allowing for a better understanding of the geographical distribution of the data.</a:t>
            </a:r>
            <a:endParaRPr sz="1600"/>
          </a:p>
          <a:p>
            <a:pPr indent="-330200" lvl="0" marL="457200" rtl="0" algn="l">
              <a:lnSpc>
                <a:spcPct val="90000"/>
              </a:lnSpc>
              <a:spcBef>
                <a:spcPts val="0"/>
              </a:spcBef>
              <a:spcAft>
                <a:spcPts val="0"/>
              </a:spcAft>
              <a:buSzPts val="1600"/>
              <a:buChar char="❖"/>
            </a:pPr>
            <a:r>
              <a:rPr b="1" lang="en-IN" sz="1600"/>
              <a:t>Visualization</a:t>
            </a:r>
            <a:r>
              <a:rPr lang="en-IN" sz="1600"/>
              <a:t>: The project involves the creation of multiple visualizations, such as bar plots and choropleth maps, which help to convey insights and findings to stakeholders in an easily understandable way.</a:t>
            </a:r>
            <a:endParaRPr sz="1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11"/>
          <p:cNvSpPr txBox="1"/>
          <p:nvPr/>
        </p:nvSpPr>
        <p:spPr>
          <a:xfrm>
            <a:off x="930851" y="1607323"/>
            <a:ext cx="6834600" cy="585000"/>
          </a:xfrm>
          <a:prstGeom prst="rect">
            <a:avLst/>
          </a:prstGeom>
          <a:noFill/>
          <a:ln>
            <a:noFill/>
          </a:ln>
        </p:spPr>
        <p:txBody>
          <a:bodyPr anchorCtr="0" anchor="ctr" bIns="45700" lIns="91425" spcFirstLastPara="1" rIns="91425" wrap="square" tIns="45700">
            <a:spAutoFit/>
          </a:bodyPr>
          <a:lstStyle/>
          <a:p>
            <a:pPr indent="0" lvl="0" marL="0" marR="0" rtl="0" algn="l">
              <a:lnSpc>
                <a:spcPct val="107000"/>
              </a:lnSpc>
              <a:spcBef>
                <a:spcPts val="0"/>
              </a:spcBef>
              <a:spcAft>
                <a:spcPts val="0"/>
              </a:spcAft>
              <a:buClr>
                <a:schemeClr val="dk1"/>
              </a:buClr>
              <a:buSzPts val="3200"/>
              <a:buFont typeface="Calibri"/>
              <a:buNone/>
            </a:pPr>
            <a:r>
              <a:rPr b="1" i="0" lang="en-IN" sz="3200" u="none" cap="none" strike="noStrike">
                <a:solidFill>
                  <a:schemeClr val="dk1"/>
                </a:solidFill>
                <a:latin typeface="Calibri"/>
                <a:ea typeface="Calibri"/>
                <a:cs typeface="Calibri"/>
                <a:sym typeface="Calibri"/>
              </a:rPr>
              <a:t>Optimizations and Best Practices Used: </a:t>
            </a:r>
            <a:endParaRPr b="0" i="0" sz="1400" u="none" cap="none" strike="noStrike">
              <a:solidFill>
                <a:srgbClr val="000000"/>
              </a:solidFill>
              <a:latin typeface="Arial"/>
              <a:ea typeface="Arial"/>
              <a:cs typeface="Arial"/>
              <a:sym typeface="Arial"/>
            </a:endParaRPr>
          </a:p>
        </p:txBody>
      </p:sp>
      <p:sp>
        <p:nvSpPr>
          <p:cNvPr id="270" name="Google Shape;270;p11"/>
          <p:cNvSpPr txBox="1"/>
          <p:nvPr/>
        </p:nvSpPr>
        <p:spPr>
          <a:xfrm>
            <a:off x="854650" y="2346525"/>
            <a:ext cx="91842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Helvetica Neue"/>
              <a:buChar char="❖"/>
            </a:pPr>
            <a:r>
              <a:rPr lang="en-IN">
                <a:latin typeface="Helvetica Neue"/>
                <a:ea typeface="Helvetica Neue"/>
                <a:cs typeface="Helvetica Neue"/>
                <a:sym typeface="Helvetica Neue"/>
              </a:rPr>
              <a:t>Use vectorization: Avoid using loops when possible and instead use vectorization to perform operations on entire arrays or data frames at once.</a:t>
            </a:r>
            <a:endParaRPr>
              <a:latin typeface="Helvetica Neue"/>
              <a:ea typeface="Helvetica Neue"/>
              <a:cs typeface="Helvetica Neue"/>
              <a:sym typeface="Helvetica Neue"/>
            </a:endParaRPr>
          </a:p>
          <a:p>
            <a:pPr indent="0" lvl="0" marL="457200" rtl="0" algn="l">
              <a:spcBef>
                <a:spcPts val="0"/>
              </a:spcBef>
              <a:spcAft>
                <a:spcPts val="0"/>
              </a:spcAft>
              <a:buNone/>
            </a:pPr>
            <a:r>
              <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IN">
                <a:latin typeface="Helvetica Neue"/>
                <a:ea typeface="Helvetica Neue"/>
                <a:cs typeface="Helvetica Neue"/>
                <a:sym typeface="Helvetica Neue"/>
              </a:rPr>
              <a:t>Write modular and reusable code: Write code that can be easily reused and extended for future projects by using modular design patterns and creating functions and classes.</a:t>
            </a:r>
            <a:endParaRPr>
              <a:latin typeface="Helvetica Neue"/>
              <a:ea typeface="Helvetica Neue"/>
              <a:cs typeface="Helvetica Neue"/>
              <a:sym typeface="Helvetica Neue"/>
            </a:endParaRPr>
          </a:p>
          <a:p>
            <a:pPr indent="0" lvl="0" marL="457200" rtl="0" algn="l">
              <a:spcBef>
                <a:spcPts val="0"/>
              </a:spcBef>
              <a:spcAft>
                <a:spcPts val="0"/>
              </a:spcAft>
              <a:buNone/>
            </a:pPr>
            <a:r>
              <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IN">
                <a:latin typeface="Helvetica Neue"/>
                <a:ea typeface="Helvetica Neue"/>
                <a:cs typeface="Helvetica Neue"/>
                <a:sym typeface="Helvetica Neue"/>
              </a:rPr>
              <a:t>Document your code: Document your code using comments and docstrings to help other developers understand your code and make it easier to maintain.</a:t>
            </a:r>
            <a:endParaRPr>
              <a:latin typeface="Helvetica Neue"/>
              <a:ea typeface="Helvetica Neue"/>
              <a:cs typeface="Helvetica Neue"/>
              <a:sym typeface="Helvetica Neu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13"/>
          <p:cNvSpPr txBox="1"/>
          <p:nvPr/>
        </p:nvSpPr>
        <p:spPr>
          <a:xfrm>
            <a:off x="937779" y="1342798"/>
            <a:ext cx="6094200" cy="585000"/>
          </a:xfrm>
          <a:prstGeom prst="rect">
            <a:avLst/>
          </a:prstGeom>
          <a:noFill/>
          <a:ln>
            <a:noFill/>
          </a:ln>
        </p:spPr>
        <p:txBody>
          <a:bodyPr anchorCtr="0" anchor="ctr" bIns="45700" lIns="91425" spcFirstLastPara="1" rIns="91425" wrap="square" tIns="45700">
            <a:spAutoFit/>
          </a:bodyPr>
          <a:lstStyle/>
          <a:p>
            <a:pPr indent="0" lvl="0" marL="0" marR="0" rtl="0" algn="l">
              <a:lnSpc>
                <a:spcPct val="107000"/>
              </a:lnSpc>
              <a:spcBef>
                <a:spcPts val="0"/>
              </a:spcBef>
              <a:spcAft>
                <a:spcPts val="0"/>
              </a:spcAft>
              <a:buClr>
                <a:schemeClr val="dk1"/>
              </a:buClr>
              <a:buSzPts val="3200"/>
              <a:buFont typeface="Calibri"/>
              <a:buNone/>
            </a:pPr>
            <a:r>
              <a:rPr b="1" i="0" lang="en-IN" sz="3200" u="none" cap="none" strike="noStrike">
                <a:solidFill>
                  <a:schemeClr val="dk1"/>
                </a:solidFill>
                <a:latin typeface="Calibri"/>
                <a:ea typeface="Calibri"/>
                <a:cs typeface="Calibri"/>
                <a:sym typeface="Calibri"/>
              </a:rPr>
              <a:t>Future Scope:</a:t>
            </a:r>
            <a:endParaRPr b="0" i="0" sz="1400" u="none" cap="none" strike="noStrike">
              <a:solidFill>
                <a:srgbClr val="000000"/>
              </a:solidFill>
              <a:latin typeface="Arial"/>
              <a:ea typeface="Arial"/>
              <a:cs typeface="Arial"/>
              <a:sym typeface="Arial"/>
            </a:endParaRPr>
          </a:p>
        </p:txBody>
      </p:sp>
      <p:sp>
        <p:nvSpPr>
          <p:cNvPr id="276" name="Google Shape;276;p13"/>
          <p:cNvSpPr txBox="1"/>
          <p:nvPr/>
        </p:nvSpPr>
        <p:spPr>
          <a:xfrm>
            <a:off x="1225675" y="2096650"/>
            <a:ext cx="3171300" cy="21240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Helvetica Neue"/>
              <a:buChar char="❖"/>
            </a:pPr>
            <a:r>
              <a:rPr lang="en-IN">
                <a:latin typeface="Helvetica Neue"/>
                <a:ea typeface="Helvetica Neue"/>
                <a:cs typeface="Helvetica Neue"/>
                <a:sym typeface="Helvetica Neue"/>
              </a:rPr>
              <a:t>Collect more </a:t>
            </a:r>
            <a:r>
              <a:rPr b="1" lang="en-IN">
                <a:latin typeface="Helvetica Neue"/>
                <a:ea typeface="Helvetica Neue"/>
                <a:cs typeface="Helvetica Neue"/>
                <a:sym typeface="Helvetica Neue"/>
              </a:rPr>
              <a:t>recent and accurate data </a:t>
            </a:r>
            <a:r>
              <a:rPr lang="en-IN">
                <a:latin typeface="Helvetica Neue"/>
                <a:ea typeface="Helvetica Neue"/>
                <a:cs typeface="Helvetica Neue"/>
                <a:sym typeface="Helvetica Neue"/>
              </a:rPr>
              <a:t>to provide up-to-date analysis and solutions.</a:t>
            </a:r>
            <a:endParaRPr>
              <a:latin typeface="Helvetica Neue"/>
              <a:ea typeface="Helvetica Neue"/>
              <a:cs typeface="Helvetica Neue"/>
              <a:sym typeface="Helvetica Neue"/>
            </a:endParaRPr>
          </a:p>
          <a:p>
            <a:pPr indent="-317500" lvl="0" marL="457200" rtl="0" algn="just">
              <a:spcBef>
                <a:spcPts val="0"/>
              </a:spcBef>
              <a:spcAft>
                <a:spcPts val="0"/>
              </a:spcAft>
              <a:buSzPts val="1400"/>
              <a:buFont typeface="Helvetica Neue"/>
              <a:buChar char="❖"/>
            </a:pPr>
            <a:r>
              <a:rPr lang="en-IN">
                <a:latin typeface="Helvetica Neue"/>
                <a:ea typeface="Helvetica Neue"/>
                <a:cs typeface="Helvetica Neue"/>
                <a:sym typeface="Helvetica Neue"/>
              </a:rPr>
              <a:t>Analyze the correlation between different variables and how they affect the healthcare system in each state.</a:t>
            </a:r>
            <a:endParaRPr>
              <a:latin typeface="Helvetica Neue"/>
              <a:ea typeface="Helvetica Neue"/>
              <a:cs typeface="Helvetica Neue"/>
              <a:sym typeface="Helvetica Neue"/>
            </a:endParaRPr>
          </a:p>
          <a:p>
            <a:pPr indent="0" lvl="0" marL="457200" rtl="0" algn="just">
              <a:spcBef>
                <a:spcPts val="0"/>
              </a:spcBef>
              <a:spcAft>
                <a:spcPts val="0"/>
              </a:spcAft>
              <a:buNone/>
            </a:pPr>
            <a:r>
              <a:t/>
            </a:r>
            <a:endParaRPr>
              <a:latin typeface="Helvetica Neue"/>
              <a:ea typeface="Helvetica Neue"/>
              <a:cs typeface="Helvetica Neue"/>
              <a:sym typeface="Helvetica Neue"/>
            </a:endParaRPr>
          </a:p>
        </p:txBody>
      </p:sp>
      <p:sp>
        <p:nvSpPr>
          <p:cNvPr id="277" name="Google Shape;277;p13"/>
          <p:cNvSpPr txBox="1"/>
          <p:nvPr/>
        </p:nvSpPr>
        <p:spPr>
          <a:xfrm>
            <a:off x="7626500" y="2046850"/>
            <a:ext cx="2908500" cy="21240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Clr>
                <a:schemeClr val="dk1"/>
              </a:buClr>
              <a:buSzPts val="1400"/>
              <a:buFont typeface="Helvetica Neue"/>
              <a:buChar char="❖"/>
            </a:pPr>
            <a:r>
              <a:rPr lang="en-IN">
                <a:solidFill>
                  <a:schemeClr val="dk1"/>
                </a:solidFill>
                <a:latin typeface="Helvetica Neue"/>
                <a:ea typeface="Helvetica Neue"/>
                <a:cs typeface="Helvetica Neue"/>
                <a:sym typeface="Helvetica Neue"/>
              </a:rPr>
              <a:t>Explore the </a:t>
            </a:r>
            <a:r>
              <a:rPr b="1" lang="en-IN">
                <a:solidFill>
                  <a:schemeClr val="dk1"/>
                </a:solidFill>
                <a:latin typeface="Helvetica Neue"/>
                <a:ea typeface="Helvetica Neue"/>
                <a:cs typeface="Helvetica Neue"/>
                <a:sym typeface="Helvetica Neue"/>
              </a:rPr>
              <a:t>impact of government policies on the healthcare system</a:t>
            </a:r>
            <a:r>
              <a:rPr lang="en-IN">
                <a:solidFill>
                  <a:schemeClr val="dk1"/>
                </a:solidFill>
                <a:latin typeface="Helvetica Neue"/>
                <a:ea typeface="Helvetica Neue"/>
                <a:cs typeface="Helvetica Neue"/>
                <a:sym typeface="Helvetica Neue"/>
              </a:rPr>
              <a:t> in each state.</a:t>
            </a:r>
            <a:endParaRPr>
              <a:solidFill>
                <a:schemeClr val="dk1"/>
              </a:solidFill>
              <a:latin typeface="Helvetica Neue"/>
              <a:ea typeface="Helvetica Neue"/>
              <a:cs typeface="Helvetica Neue"/>
              <a:sym typeface="Helvetica Neue"/>
            </a:endParaRPr>
          </a:p>
          <a:p>
            <a:pPr indent="-317500" lvl="0" marL="457200" rtl="0" algn="just">
              <a:spcBef>
                <a:spcPts val="0"/>
              </a:spcBef>
              <a:spcAft>
                <a:spcPts val="0"/>
              </a:spcAft>
              <a:buClr>
                <a:schemeClr val="dk1"/>
              </a:buClr>
              <a:buSzPts val="1400"/>
              <a:buFont typeface="Helvetica Neue"/>
              <a:buChar char="❖"/>
            </a:pPr>
            <a:r>
              <a:rPr lang="en-IN">
                <a:solidFill>
                  <a:schemeClr val="dk1"/>
                </a:solidFill>
                <a:latin typeface="Helvetica Neue"/>
                <a:ea typeface="Helvetica Neue"/>
                <a:cs typeface="Helvetica Neue"/>
                <a:sym typeface="Helvetica Neue"/>
              </a:rPr>
              <a:t>Compare the healthcare system in each state to other countries or regions with similar demographics and geography.</a:t>
            </a:r>
            <a:endParaRPr>
              <a:solidFill>
                <a:schemeClr val="dk1"/>
              </a:solidFill>
              <a:latin typeface="Helvetica Neue"/>
              <a:ea typeface="Helvetica Neue"/>
              <a:cs typeface="Helvetica Neue"/>
              <a:sym typeface="Helvetica Neu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14"/>
          <p:cNvSpPr txBox="1"/>
          <p:nvPr>
            <p:ph idx="1" type="body"/>
          </p:nvPr>
        </p:nvSpPr>
        <p:spPr>
          <a:xfrm>
            <a:off x="3284739" y="3154330"/>
            <a:ext cx="6153600" cy="823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8000"/>
              <a:buNone/>
            </a:pPr>
            <a:r>
              <a:rPr lang="en-IN" sz="6300"/>
              <a:t>THANK</a:t>
            </a:r>
            <a:r>
              <a:rPr b="0" lang="en-IN" sz="6300"/>
              <a:t>YOU</a:t>
            </a:r>
            <a:endParaRPr b="0" sz="63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15"/>
          <p:cNvPicPr preferRelativeResize="0"/>
          <p:nvPr/>
        </p:nvPicPr>
        <p:blipFill rotWithShape="1">
          <a:blip r:embed="rId3">
            <a:alphaModFix/>
          </a:blip>
          <a:srcRect b="0" l="0" r="0" t="0"/>
          <a:stretch/>
        </p:blipFill>
        <p:spPr>
          <a:xfrm>
            <a:off x="7926705" y="4881568"/>
            <a:ext cx="2732625" cy="797068"/>
          </a:xfrm>
          <a:prstGeom prst="rect">
            <a:avLst/>
          </a:prstGeom>
          <a:noFill/>
          <a:ln>
            <a:noFill/>
          </a:ln>
        </p:spPr>
      </p:pic>
      <p:pic>
        <p:nvPicPr>
          <p:cNvPr id="288" name="Google Shape;288;p15"/>
          <p:cNvPicPr preferRelativeResize="0"/>
          <p:nvPr/>
        </p:nvPicPr>
        <p:blipFill rotWithShape="1">
          <a:blip r:embed="rId4">
            <a:alphaModFix/>
          </a:blip>
          <a:srcRect b="0" l="0" r="0" t="0"/>
          <a:stretch/>
        </p:blipFill>
        <p:spPr>
          <a:xfrm>
            <a:off x="7924516" y="3527955"/>
            <a:ext cx="2566421" cy="338329"/>
          </a:xfrm>
          <a:prstGeom prst="rect">
            <a:avLst/>
          </a:prstGeom>
          <a:noFill/>
          <a:ln>
            <a:noFill/>
          </a:ln>
        </p:spPr>
      </p:pic>
      <p:pic>
        <p:nvPicPr>
          <p:cNvPr id="289" name="Google Shape;289;p15"/>
          <p:cNvPicPr preferRelativeResize="0"/>
          <p:nvPr/>
        </p:nvPicPr>
        <p:blipFill rotWithShape="1">
          <a:blip r:embed="rId5">
            <a:alphaModFix/>
          </a:blip>
          <a:srcRect b="0" l="0" r="0" t="0"/>
          <a:stretch/>
        </p:blipFill>
        <p:spPr>
          <a:xfrm>
            <a:off x="3200798" y="725301"/>
            <a:ext cx="1825756" cy="1712979"/>
          </a:xfrm>
          <a:prstGeom prst="rect">
            <a:avLst/>
          </a:prstGeom>
          <a:noFill/>
          <a:ln>
            <a:noFill/>
          </a:ln>
        </p:spPr>
      </p:pic>
      <p:pic>
        <p:nvPicPr>
          <p:cNvPr id="290" name="Google Shape;290;p15"/>
          <p:cNvPicPr preferRelativeResize="0"/>
          <p:nvPr/>
        </p:nvPicPr>
        <p:blipFill rotWithShape="1">
          <a:blip r:embed="rId6">
            <a:alphaModFix/>
          </a:blip>
          <a:srcRect b="0" l="0" r="0" t="0"/>
          <a:stretch/>
        </p:blipFill>
        <p:spPr>
          <a:xfrm>
            <a:off x="7750779" y="3956685"/>
            <a:ext cx="2740158" cy="338329"/>
          </a:xfrm>
          <a:prstGeom prst="rect">
            <a:avLst/>
          </a:prstGeom>
          <a:noFill/>
          <a:ln>
            <a:noFill/>
          </a:ln>
        </p:spPr>
      </p:pic>
      <p:pic>
        <p:nvPicPr>
          <p:cNvPr id="291" name="Google Shape;291;p15"/>
          <p:cNvPicPr preferRelativeResize="0"/>
          <p:nvPr/>
        </p:nvPicPr>
        <p:blipFill rotWithShape="1">
          <a:blip r:embed="rId7">
            <a:alphaModFix/>
          </a:blip>
          <a:srcRect b="0" l="0" r="0" t="0"/>
          <a:stretch/>
        </p:blipFill>
        <p:spPr>
          <a:xfrm>
            <a:off x="4424313" y="4503605"/>
            <a:ext cx="4112905" cy="290639"/>
          </a:xfrm>
          <a:prstGeom prst="rect">
            <a:avLst/>
          </a:prstGeom>
          <a:noFill/>
          <a:ln>
            <a:noFill/>
          </a:ln>
        </p:spPr>
      </p:pic>
      <p:pic>
        <p:nvPicPr>
          <p:cNvPr id="292" name="Google Shape;292;p15"/>
          <p:cNvPicPr preferRelativeResize="0"/>
          <p:nvPr/>
        </p:nvPicPr>
        <p:blipFill rotWithShape="1">
          <a:blip r:embed="rId8">
            <a:alphaModFix/>
          </a:blip>
          <a:srcRect b="0" l="0" r="0" t="0"/>
          <a:stretch/>
        </p:blipFill>
        <p:spPr>
          <a:xfrm>
            <a:off x="8574121" y="4384179"/>
            <a:ext cx="1916816" cy="460249"/>
          </a:xfrm>
          <a:prstGeom prst="rect">
            <a:avLst/>
          </a:prstGeom>
          <a:noFill/>
          <a:ln>
            <a:noFill/>
          </a:ln>
        </p:spPr>
      </p:pic>
      <p:pic>
        <p:nvPicPr>
          <p:cNvPr id="293" name="Google Shape;293;p15"/>
          <p:cNvPicPr preferRelativeResize="0"/>
          <p:nvPr/>
        </p:nvPicPr>
        <p:blipFill rotWithShape="1">
          <a:blip r:embed="rId9">
            <a:alphaModFix/>
          </a:blip>
          <a:srcRect b="0" l="0" r="0" t="0"/>
          <a:stretch/>
        </p:blipFill>
        <p:spPr>
          <a:xfrm>
            <a:off x="193582" y="1427218"/>
            <a:ext cx="2841274" cy="993650"/>
          </a:xfrm>
          <a:prstGeom prst="rect">
            <a:avLst/>
          </a:prstGeom>
          <a:noFill/>
          <a:ln>
            <a:noFill/>
          </a:ln>
        </p:spPr>
      </p:pic>
      <p:pic>
        <p:nvPicPr>
          <p:cNvPr id="294" name="Google Shape;294;p15"/>
          <p:cNvPicPr preferRelativeResize="0"/>
          <p:nvPr/>
        </p:nvPicPr>
        <p:blipFill rotWithShape="1">
          <a:blip r:embed="rId10">
            <a:alphaModFix/>
          </a:blip>
          <a:srcRect b="0" l="0" r="0" t="0"/>
          <a:stretch/>
        </p:blipFill>
        <p:spPr>
          <a:xfrm>
            <a:off x="9785659" y="4833853"/>
            <a:ext cx="2192223" cy="1280440"/>
          </a:xfrm>
          <a:prstGeom prst="rect">
            <a:avLst/>
          </a:prstGeom>
          <a:noFill/>
          <a:ln>
            <a:noFill/>
          </a:ln>
        </p:spPr>
      </p:pic>
      <p:pic>
        <p:nvPicPr>
          <p:cNvPr id="295" name="Google Shape;295;p15"/>
          <p:cNvPicPr preferRelativeResize="0"/>
          <p:nvPr/>
        </p:nvPicPr>
        <p:blipFill rotWithShape="1">
          <a:blip r:embed="rId11">
            <a:alphaModFix/>
          </a:blip>
          <a:srcRect b="0" l="0" r="0" t="0"/>
          <a:stretch/>
        </p:blipFill>
        <p:spPr>
          <a:xfrm>
            <a:off x="249676" y="2928508"/>
            <a:ext cx="1575311" cy="1215241"/>
          </a:xfrm>
          <a:prstGeom prst="rect">
            <a:avLst/>
          </a:prstGeom>
          <a:noFill/>
          <a:ln>
            <a:noFill/>
          </a:ln>
        </p:spPr>
      </p:pic>
      <p:pic>
        <p:nvPicPr>
          <p:cNvPr id="296" name="Google Shape;296;p15"/>
          <p:cNvPicPr preferRelativeResize="0"/>
          <p:nvPr/>
        </p:nvPicPr>
        <p:blipFill rotWithShape="1">
          <a:blip r:embed="rId12">
            <a:alphaModFix/>
          </a:blip>
          <a:srcRect b="0" l="0" r="0" t="0"/>
          <a:stretch/>
        </p:blipFill>
        <p:spPr>
          <a:xfrm>
            <a:off x="1298848" y="5679669"/>
            <a:ext cx="1833667" cy="527685"/>
          </a:xfrm>
          <a:prstGeom prst="rect">
            <a:avLst/>
          </a:prstGeom>
          <a:noFill/>
          <a:ln>
            <a:noFill/>
          </a:ln>
        </p:spPr>
      </p:pic>
      <p:pic>
        <p:nvPicPr>
          <p:cNvPr id="297" name="Google Shape;297;p15"/>
          <p:cNvPicPr preferRelativeResize="0"/>
          <p:nvPr/>
        </p:nvPicPr>
        <p:blipFill rotWithShape="1">
          <a:blip r:embed="rId13">
            <a:alphaModFix/>
          </a:blip>
          <a:srcRect b="0" l="0" r="0" t="0"/>
          <a:stretch/>
        </p:blipFill>
        <p:spPr>
          <a:xfrm>
            <a:off x="6257145" y="3683744"/>
            <a:ext cx="1487427" cy="57912"/>
          </a:xfrm>
          <a:prstGeom prst="rect">
            <a:avLst/>
          </a:prstGeom>
          <a:noFill/>
          <a:ln>
            <a:noFill/>
          </a:ln>
        </p:spPr>
      </p:pic>
      <p:pic>
        <p:nvPicPr>
          <p:cNvPr id="298" name="Google Shape;298;p15"/>
          <p:cNvPicPr preferRelativeResize="0"/>
          <p:nvPr/>
        </p:nvPicPr>
        <p:blipFill rotWithShape="1">
          <a:blip r:embed="rId14">
            <a:alphaModFix/>
          </a:blip>
          <a:srcRect b="0" l="0" r="0" t="0"/>
          <a:stretch/>
        </p:blipFill>
        <p:spPr>
          <a:xfrm>
            <a:off x="7936800" y="5783501"/>
            <a:ext cx="2722530" cy="896294"/>
          </a:xfrm>
          <a:prstGeom prst="rect">
            <a:avLst/>
          </a:prstGeom>
          <a:noFill/>
          <a:ln>
            <a:noFill/>
          </a:ln>
        </p:spPr>
      </p:pic>
      <p:pic>
        <p:nvPicPr>
          <p:cNvPr id="299" name="Google Shape;299;p15"/>
          <p:cNvPicPr preferRelativeResize="0"/>
          <p:nvPr/>
        </p:nvPicPr>
        <p:blipFill rotWithShape="1">
          <a:blip r:embed="rId15">
            <a:alphaModFix/>
          </a:blip>
          <a:srcRect b="0" l="0" r="0" t="0"/>
          <a:stretch/>
        </p:blipFill>
        <p:spPr>
          <a:xfrm>
            <a:off x="3754626" y="3072357"/>
            <a:ext cx="1002794" cy="993650"/>
          </a:xfrm>
          <a:prstGeom prst="rect">
            <a:avLst/>
          </a:prstGeom>
          <a:noFill/>
          <a:ln>
            <a:noFill/>
          </a:ln>
        </p:spPr>
      </p:pic>
      <p:pic>
        <p:nvPicPr>
          <p:cNvPr id="300" name="Google Shape;300;p15"/>
          <p:cNvPicPr preferRelativeResize="0"/>
          <p:nvPr/>
        </p:nvPicPr>
        <p:blipFill rotWithShape="1">
          <a:blip r:embed="rId16">
            <a:alphaModFix/>
          </a:blip>
          <a:srcRect b="0" l="0" r="0" t="0"/>
          <a:stretch/>
        </p:blipFill>
        <p:spPr>
          <a:xfrm>
            <a:off x="1888524" y="2928508"/>
            <a:ext cx="1465103" cy="1083149"/>
          </a:xfrm>
          <a:prstGeom prst="rect">
            <a:avLst/>
          </a:prstGeom>
          <a:noFill/>
          <a:ln>
            <a:noFill/>
          </a:ln>
        </p:spPr>
      </p:pic>
      <p:pic>
        <p:nvPicPr>
          <p:cNvPr id="301" name="Google Shape;301;p15"/>
          <p:cNvPicPr preferRelativeResize="0"/>
          <p:nvPr/>
        </p:nvPicPr>
        <p:blipFill rotWithShape="1">
          <a:blip r:embed="rId17">
            <a:alphaModFix/>
          </a:blip>
          <a:srcRect b="0" l="0" r="0" t="0"/>
          <a:stretch/>
        </p:blipFill>
        <p:spPr>
          <a:xfrm>
            <a:off x="10812021" y="6340615"/>
            <a:ext cx="1255779" cy="289561"/>
          </a:xfrm>
          <a:prstGeom prst="rect">
            <a:avLst/>
          </a:prstGeom>
          <a:noFill/>
          <a:ln>
            <a:noFill/>
          </a:ln>
        </p:spPr>
      </p:pic>
      <p:pic>
        <p:nvPicPr>
          <p:cNvPr id="302" name="Google Shape;302;p15"/>
          <p:cNvPicPr preferRelativeResize="0"/>
          <p:nvPr/>
        </p:nvPicPr>
        <p:blipFill rotWithShape="1">
          <a:blip r:embed="rId18">
            <a:alphaModFix/>
          </a:blip>
          <a:srcRect b="0" l="0" r="0" t="0"/>
          <a:stretch/>
        </p:blipFill>
        <p:spPr>
          <a:xfrm>
            <a:off x="8025192" y="1336519"/>
            <a:ext cx="2308236" cy="1926019"/>
          </a:xfrm>
          <a:prstGeom prst="rect">
            <a:avLst/>
          </a:prstGeom>
          <a:noFill/>
          <a:ln>
            <a:noFill/>
          </a:ln>
        </p:spPr>
      </p:pic>
      <p:pic>
        <p:nvPicPr>
          <p:cNvPr id="303" name="Google Shape;303;p15"/>
          <p:cNvPicPr preferRelativeResize="0"/>
          <p:nvPr/>
        </p:nvPicPr>
        <p:blipFill rotWithShape="1">
          <a:blip r:embed="rId5">
            <a:alphaModFix/>
          </a:blip>
          <a:srcRect b="0" l="0" r="0" t="0"/>
          <a:stretch/>
        </p:blipFill>
        <p:spPr>
          <a:xfrm>
            <a:off x="10564743" y="3367659"/>
            <a:ext cx="1263267" cy="1185235"/>
          </a:xfrm>
          <a:prstGeom prst="rect">
            <a:avLst/>
          </a:prstGeom>
          <a:noFill/>
          <a:ln>
            <a:noFill/>
          </a:ln>
        </p:spPr>
      </p:pic>
      <p:pic>
        <p:nvPicPr>
          <p:cNvPr id="304" name="Google Shape;304;p15"/>
          <p:cNvPicPr preferRelativeResize="0"/>
          <p:nvPr/>
        </p:nvPicPr>
        <p:blipFill rotWithShape="1">
          <a:blip r:embed="rId9">
            <a:alphaModFix/>
          </a:blip>
          <a:srcRect b="0" l="0" r="0" t="0"/>
          <a:stretch/>
        </p:blipFill>
        <p:spPr>
          <a:xfrm>
            <a:off x="5142304" y="5783501"/>
            <a:ext cx="2634482" cy="921331"/>
          </a:xfrm>
          <a:prstGeom prst="rect">
            <a:avLst/>
          </a:prstGeom>
          <a:noFill/>
          <a:ln>
            <a:noFill/>
          </a:ln>
        </p:spPr>
      </p:pic>
      <p:pic>
        <p:nvPicPr>
          <p:cNvPr id="305" name="Google Shape;305;p15"/>
          <p:cNvPicPr preferRelativeResize="0"/>
          <p:nvPr/>
        </p:nvPicPr>
        <p:blipFill rotWithShape="1">
          <a:blip r:embed="rId19">
            <a:alphaModFix/>
          </a:blip>
          <a:srcRect b="0" l="0" r="0" t="0"/>
          <a:stretch/>
        </p:blipFill>
        <p:spPr>
          <a:xfrm>
            <a:off x="10551523" y="2145915"/>
            <a:ext cx="1339194" cy="1127505"/>
          </a:xfrm>
          <a:prstGeom prst="rect">
            <a:avLst/>
          </a:prstGeom>
          <a:noFill/>
          <a:ln>
            <a:noFill/>
          </a:ln>
        </p:spPr>
      </p:pic>
      <p:pic>
        <p:nvPicPr>
          <p:cNvPr id="306" name="Google Shape;306;p15"/>
          <p:cNvPicPr preferRelativeResize="0"/>
          <p:nvPr/>
        </p:nvPicPr>
        <p:blipFill rotWithShape="1">
          <a:blip r:embed="rId20">
            <a:alphaModFix/>
          </a:blip>
          <a:srcRect b="0" l="0" r="0" t="0"/>
          <a:stretch/>
        </p:blipFill>
        <p:spPr>
          <a:xfrm>
            <a:off x="187844" y="4501885"/>
            <a:ext cx="3925832" cy="143256"/>
          </a:xfrm>
          <a:prstGeom prst="rect">
            <a:avLst/>
          </a:prstGeom>
          <a:noFill/>
          <a:ln>
            <a:noFill/>
          </a:ln>
        </p:spPr>
      </p:pic>
      <p:pic>
        <p:nvPicPr>
          <p:cNvPr id="307" name="Google Shape;307;p15"/>
          <p:cNvPicPr preferRelativeResize="0"/>
          <p:nvPr/>
        </p:nvPicPr>
        <p:blipFill rotWithShape="1">
          <a:blip r:embed="rId21">
            <a:alphaModFix/>
          </a:blip>
          <a:srcRect b="0" l="0" r="0" t="0"/>
          <a:stretch/>
        </p:blipFill>
        <p:spPr>
          <a:xfrm>
            <a:off x="5267263" y="725301"/>
            <a:ext cx="2362205" cy="1798324"/>
          </a:xfrm>
          <a:prstGeom prst="rect">
            <a:avLst/>
          </a:prstGeom>
          <a:noFill/>
          <a:ln>
            <a:noFill/>
          </a:ln>
        </p:spPr>
      </p:pic>
      <p:pic>
        <p:nvPicPr>
          <p:cNvPr id="308" name="Google Shape;308;p15"/>
          <p:cNvPicPr preferRelativeResize="0"/>
          <p:nvPr/>
        </p:nvPicPr>
        <p:blipFill rotWithShape="1">
          <a:blip r:embed="rId22">
            <a:alphaModFix/>
          </a:blip>
          <a:srcRect b="0" l="0" r="0" t="0"/>
          <a:stretch/>
        </p:blipFill>
        <p:spPr>
          <a:xfrm>
            <a:off x="5289110" y="3956115"/>
            <a:ext cx="2340869" cy="338329"/>
          </a:xfrm>
          <a:prstGeom prst="rect">
            <a:avLst/>
          </a:prstGeom>
          <a:noFill/>
          <a:ln>
            <a:noFill/>
          </a:ln>
        </p:spPr>
      </p:pic>
      <p:pic>
        <p:nvPicPr>
          <p:cNvPr id="309" name="Google Shape;309;p15"/>
          <p:cNvPicPr preferRelativeResize="0"/>
          <p:nvPr/>
        </p:nvPicPr>
        <p:blipFill rotWithShape="1">
          <a:blip r:embed="rId23">
            <a:alphaModFix/>
          </a:blip>
          <a:srcRect b="0" l="0" r="0" t="0"/>
          <a:stretch/>
        </p:blipFill>
        <p:spPr>
          <a:xfrm>
            <a:off x="7848408" y="725301"/>
            <a:ext cx="176784" cy="161544"/>
          </a:xfrm>
          <a:prstGeom prst="rect">
            <a:avLst/>
          </a:prstGeom>
          <a:noFill/>
          <a:ln>
            <a:noFill/>
          </a:ln>
        </p:spPr>
      </p:pic>
      <p:pic>
        <p:nvPicPr>
          <p:cNvPr id="310" name="Google Shape;310;p15"/>
          <p:cNvPicPr preferRelativeResize="0"/>
          <p:nvPr/>
        </p:nvPicPr>
        <p:blipFill rotWithShape="1">
          <a:blip r:embed="rId24">
            <a:alphaModFix/>
          </a:blip>
          <a:srcRect b="0" l="0" r="0" t="0"/>
          <a:stretch/>
        </p:blipFill>
        <p:spPr>
          <a:xfrm>
            <a:off x="8184696" y="688312"/>
            <a:ext cx="176784" cy="17678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
          <p:cNvSpPr txBox="1"/>
          <p:nvPr>
            <p:ph idx="1" type="body"/>
          </p:nvPr>
        </p:nvSpPr>
        <p:spPr>
          <a:xfrm>
            <a:off x="3253450" y="2626175"/>
            <a:ext cx="10338600" cy="17682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8000"/>
              <a:buNone/>
            </a:pPr>
            <a:r>
              <a:rPr lang="en-IN" sz="5000"/>
              <a:t>INDIAN </a:t>
            </a:r>
            <a:r>
              <a:rPr lang="en-IN" sz="5000"/>
              <a:t>HEALTHCARE</a:t>
            </a:r>
            <a:endParaRPr sz="5000"/>
          </a:p>
          <a:p>
            <a:pPr indent="0" lvl="0" marL="0" rtl="0" algn="l">
              <a:lnSpc>
                <a:spcPct val="90000"/>
              </a:lnSpc>
              <a:spcBef>
                <a:spcPts val="0"/>
              </a:spcBef>
              <a:spcAft>
                <a:spcPts val="0"/>
              </a:spcAft>
              <a:buClr>
                <a:schemeClr val="dk1"/>
              </a:buClr>
              <a:buSzPts val="8000"/>
              <a:buNone/>
            </a:pPr>
            <a:r>
              <a:rPr b="0" lang="en-IN" sz="5000"/>
              <a:t>ANALYSIS</a:t>
            </a:r>
            <a:endParaRPr b="0" sz="5000"/>
          </a:p>
          <a:p>
            <a:pPr indent="0" lvl="0" marL="0" rtl="0" algn="l">
              <a:lnSpc>
                <a:spcPct val="90000"/>
              </a:lnSpc>
              <a:spcBef>
                <a:spcPts val="0"/>
              </a:spcBef>
              <a:spcAft>
                <a:spcPts val="0"/>
              </a:spcAft>
              <a:buClr>
                <a:schemeClr val="dk1"/>
              </a:buClr>
              <a:buSzPts val="8000"/>
              <a:buNone/>
            </a:pPr>
            <a:r>
              <a:rPr lang="en-IN" sz="1900"/>
              <a:t>F</a:t>
            </a:r>
            <a:r>
              <a:rPr lang="en-IN" sz="1900"/>
              <a:t>ARYAR </a:t>
            </a:r>
            <a:r>
              <a:rPr b="0" lang="en-IN" sz="1900"/>
              <a:t>MEMON - FT641 </a:t>
            </a:r>
            <a:endParaRPr b="0" sz="19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3"/>
          <p:cNvSpPr txBox="1"/>
          <p:nvPr/>
        </p:nvSpPr>
        <p:spPr>
          <a:xfrm>
            <a:off x="1088575" y="1848525"/>
            <a:ext cx="10090500" cy="3333900"/>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90000"/>
              </a:lnSpc>
              <a:spcBef>
                <a:spcPts val="0"/>
              </a:spcBef>
              <a:spcAft>
                <a:spcPts val="0"/>
              </a:spcAft>
              <a:buClr>
                <a:schemeClr val="dk1"/>
              </a:buClr>
              <a:buSzPts val="1800"/>
              <a:buFont typeface="Noto Sans Symbols"/>
              <a:buChar char="∙"/>
            </a:pPr>
            <a:r>
              <a:rPr b="1" i="0" lang="en-IN" sz="1800" u="none" cap="none" strike="noStrike">
                <a:solidFill>
                  <a:schemeClr val="dk1"/>
                </a:solidFill>
                <a:latin typeface="Calibri"/>
                <a:ea typeface="Calibri"/>
                <a:cs typeface="Calibri"/>
                <a:sym typeface="Calibri"/>
              </a:rPr>
              <a:t>Brief Description:</a:t>
            </a:r>
            <a:r>
              <a:rPr b="0" i="0" lang="en-IN" sz="1800" u="none" cap="none" strike="noStrike">
                <a:solidFill>
                  <a:schemeClr val="dk1"/>
                </a:solidFill>
                <a:latin typeface="Calibri"/>
                <a:ea typeface="Calibri"/>
                <a:cs typeface="Calibri"/>
                <a:sym typeface="Calibri"/>
              </a:rPr>
              <a:t> </a:t>
            </a:r>
            <a:r>
              <a:rPr lang="en-IN" sz="1800">
                <a:solidFill>
                  <a:schemeClr val="dk1"/>
                </a:solidFill>
                <a:latin typeface="Calibri"/>
                <a:ea typeface="Calibri"/>
                <a:cs typeface="Calibri"/>
                <a:sym typeface="Calibri"/>
              </a:rPr>
              <a:t>This project aims </a:t>
            </a:r>
            <a:r>
              <a:rPr b="1" lang="en-IN" sz="1800">
                <a:solidFill>
                  <a:schemeClr val="dk1"/>
                </a:solidFill>
                <a:latin typeface="Calibri"/>
                <a:ea typeface="Calibri"/>
                <a:cs typeface="Calibri"/>
                <a:sym typeface="Calibri"/>
              </a:rPr>
              <a:t>to analyze the healthcare infrastructure in India </a:t>
            </a:r>
            <a:r>
              <a:rPr lang="en-IN" sz="1800">
                <a:solidFill>
                  <a:schemeClr val="dk1"/>
                </a:solidFill>
                <a:latin typeface="Calibri"/>
                <a:ea typeface="Calibri"/>
                <a:cs typeface="Calibri"/>
                <a:sym typeface="Calibri"/>
              </a:rPr>
              <a:t>using data on </a:t>
            </a:r>
            <a:r>
              <a:rPr b="1" lang="en-IN" sz="1800">
                <a:solidFill>
                  <a:schemeClr val="dk1"/>
                </a:solidFill>
                <a:latin typeface="Calibri"/>
                <a:ea typeface="Calibri"/>
                <a:cs typeface="Calibri"/>
                <a:sym typeface="Calibri"/>
              </a:rPr>
              <a:t>census, housing, hospitals, and other relevant factors</a:t>
            </a:r>
            <a:r>
              <a:rPr lang="en-IN" sz="1800">
                <a:solidFill>
                  <a:schemeClr val="dk1"/>
                </a:solidFill>
                <a:latin typeface="Calibri"/>
                <a:ea typeface="Calibri"/>
                <a:cs typeface="Calibri"/>
                <a:sym typeface="Calibri"/>
              </a:rPr>
              <a:t>. With a wide range of healthcare facilities, from globally acclaimed hospitals to those providing unacceptably low quality care, issues such as a shortage of hospital beds can have serious consequences, as seen during the COVID-19 pandemic.</a:t>
            </a:r>
            <a:endParaRPr sz="1800">
              <a:solidFill>
                <a:schemeClr val="dk1"/>
              </a:solidFill>
              <a:latin typeface="Calibri"/>
              <a:ea typeface="Calibri"/>
              <a:cs typeface="Calibri"/>
              <a:sym typeface="Calibri"/>
            </a:endParaRPr>
          </a:p>
          <a:p>
            <a:pPr indent="0" lvl="0" marL="0" marR="0" rtl="0" algn="just">
              <a:lnSpc>
                <a:spcPct val="9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342900" marR="0" rtl="0" algn="just">
              <a:lnSpc>
                <a:spcPct val="90000"/>
              </a:lnSpc>
              <a:spcBef>
                <a:spcPts val="0"/>
              </a:spcBef>
              <a:spcAft>
                <a:spcPts val="0"/>
              </a:spcAft>
              <a:buClr>
                <a:schemeClr val="dk1"/>
              </a:buClr>
              <a:buSzPts val="1800"/>
              <a:buFont typeface="Noto Sans Symbols"/>
              <a:buChar char="∙"/>
            </a:pPr>
            <a:r>
              <a:rPr b="1" i="0" lang="en-IN" sz="1800" u="none" cap="none" strike="noStrike">
                <a:solidFill>
                  <a:schemeClr val="dk1"/>
                </a:solidFill>
                <a:latin typeface="Calibri"/>
                <a:ea typeface="Calibri"/>
                <a:cs typeface="Calibri"/>
                <a:sym typeface="Calibri"/>
              </a:rPr>
              <a:t>Business Problem: </a:t>
            </a:r>
            <a:r>
              <a:rPr lang="en-IN" sz="1800">
                <a:solidFill>
                  <a:schemeClr val="dk1"/>
                </a:solidFill>
                <a:latin typeface="Calibri"/>
                <a:ea typeface="Calibri"/>
                <a:cs typeface="Calibri"/>
                <a:sym typeface="Calibri"/>
              </a:rPr>
              <a:t>The project's objective is to </a:t>
            </a:r>
            <a:r>
              <a:rPr b="1" lang="en-IN" sz="1800">
                <a:solidFill>
                  <a:schemeClr val="dk1"/>
                </a:solidFill>
                <a:latin typeface="Calibri"/>
                <a:ea typeface="Calibri"/>
                <a:cs typeface="Calibri"/>
                <a:sym typeface="Calibri"/>
              </a:rPr>
              <a:t>identify gaps and areas of improvement </a:t>
            </a:r>
            <a:r>
              <a:rPr lang="en-IN" sz="1800">
                <a:solidFill>
                  <a:schemeClr val="dk1"/>
                </a:solidFill>
                <a:latin typeface="Calibri"/>
                <a:ea typeface="Calibri"/>
                <a:cs typeface="Calibri"/>
                <a:sym typeface="Calibri"/>
              </a:rPr>
              <a:t>in the healthcare infrastructure of different states in India. This information can be used to develop strategies and policies to improve healthcare access and outcomes in these states.</a:t>
            </a:r>
            <a:endParaRPr sz="1800">
              <a:solidFill>
                <a:schemeClr val="dk1"/>
              </a:solidFill>
              <a:latin typeface="Calibri"/>
              <a:ea typeface="Calibri"/>
              <a:cs typeface="Calibri"/>
              <a:sym typeface="Calibri"/>
            </a:endParaRPr>
          </a:p>
          <a:p>
            <a:pPr indent="0" lvl="0" marL="457200" marR="0" rtl="0" algn="just">
              <a:lnSpc>
                <a:spcPct val="9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342900" marR="0" rtl="0" algn="just">
              <a:lnSpc>
                <a:spcPct val="90000"/>
              </a:lnSpc>
              <a:spcBef>
                <a:spcPts val="0"/>
              </a:spcBef>
              <a:spcAft>
                <a:spcPts val="0"/>
              </a:spcAft>
              <a:buClr>
                <a:schemeClr val="dk1"/>
              </a:buClr>
              <a:buSzPts val="1800"/>
              <a:buFont typeface="Noto Sans Symbols"/>
              <a:buChar char="∙"/>
            </a:pPr>
            <a:r>
              <a:rPr b="1" i="0" lang="en-IN" sz="1800" u="none" cap="none" strike="noStrike">
                <a:solidFill>
                  <a:schemeClr val="dk1"/>
                </a:solidFill>
                <a:latin typeface="Calibri"/>
                <a:ea typeface="Calibri"/>
                <a:cs typeface="Calibri"/>
                <a:sym typeface="Calibri"/>
              </a:rPr>
              <a:t>Solution Approach: </a:t>
            </a:r>
            <a:r>
              <a:rPr i="0" lang="en-IN" sz="1800" u="none" cap="none" strike="noStrike">
                <a:solidFill>
                  <a:schemeClr val="dk1"/>
                </a:solidFill>
                <a:latin typeface="Calibri"/>
                <a:ea typeface="Calibri"/>
                <a:cs typeface="Calibri"/>
                <a:sym typeface="Calibri"/>
              </a:rPr>
              <a:t>The solution approach involves preprocessing the data using classes and functions, mapping relevant features using GeoPandas, and analyzing the data using various visualization techniques.  The goal is to provide insights and recommendations for improving healthcare in the country, including developing </a:t>
            </a:r>
            <a:r>
              <a:rPr lang="en-IN" sz="1800">
                <a:solidFill>
                  <a:schemeClr val="dk1"/>
                </a:solidFill>
                <a:latin typeface="Calibri"/>
                <a:ea typeface="Calibri"/>
                <a:cs typeface="Calibri"/>
                <a:sym typeface="Calibri"/>
              </a:rPr>
              <a:t>strategies </a:t>
            </a:r>
            <a:r>
              <a:rPr i="0" lang="en-IN" sz="1800" u="none" cap="none" strike="noStrike">
                <a:solidFill>
                  <a:schemeClr val="dk1"/>
                </a:solidFill>
                <a:latin typeface="Calibri"/>
                <a:ea typeface="Calibri"/>
                <a:cs typeface="Calibri"/>
                <a:sym typeface="Calibri"/>
              </a:rPr>
              <a:t>and policies. </a:t>
            </a:r>
            <a:endParaRPr sz="1800">
              <a:solidFill>
                <a:schemeClr val="dk1"/>
              </a:solidFill>
              <a:latin typeface="Calibri"/>
              <a:ea typeface="Calibri"/>
              <a:cs typeface="Calibri"/>
              <a:sym typeface="Calibri"/>
            </a:endParaRPr>
          </a:p>
        </p:txBody>
      </p:sp>
      <p:sp>
        <p:nvSpPr>
          <p:cNvPr id="127" name="Google Shape;127;p3"/>
          <p:cNvSpPr txBox="1"/>
          <p:nvPr/>
        </p:nvSpPr>
        <p:spPr>
          <a:xfrm>
            <a:off x="1007052" y="1145724"/>
            <a:ext cx="3540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3200"/>
              <a:buFont typeface="Arial"/>
              <a:buNone/>
            </a:pPr>
            <a:r>
              <a:rPr b="1" i="0" lang="en-IN" sz="3200" u="none" cap="none" strike="noStrike">
                <a:solidFill>
                  <a:schemeClr val="dk1"/>
                </a:solidFill>
                <a:latin typeface="Calibri"/>
                <a:ea typeface="Calibri"/>
                <a:cs typeface="Calibri"/>
                <a:sym typeface="Calibri"/>
              </a:rPr>
              <a:t>Overview: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4"/>
          <p:cNvSpPr txBox="1"/>
          <p:nvPr>
            <p:ph type="title"/>
          </p:nvPr>
        </p:nvSpPr>
        <p:spPr>
          <a:xfrm>
            <a:off x="1419318" y="1302854"/>
            <a:ext cx="7524564" cy="470000"/>
          </a:xfrm>
          <a:prstGeom prst="rect">
            <a:avLst/>
          </a:prstGeom>
          <a:noFill/>
          <a:ln>
            <a:noFill/>
          </a:ln>
        </p:spPr>
        <p:txBody>
          <a:bodyPr anchorCtr="0" anchor="ctr" bIns="45700" lIns="91425" spcFirstLastPara="1" rIns="91425" wrap="square" tIns="45700">
            <a:spAutoFit/>
          </a:bodyPr>
          <a:lstStyle/>
          <a:p>
            <a:pPr indent="0" lvl="0" marL="0" rtl="0" algn="l">
              <a:lnSpc>
                <a:spcPct val="107000"/>
              </a:lnSpc>
              <a:spcBef>
                <a:spcPts val="0"/>
              </a:spcBef>
              <a:spcAft>
                <a:spcPts val="0"/>
              </a:spcAft>
              <a:buClr>
                <a:schemeClr val="dk1"/>
              </a:buClr>
              <a:buSzPts val="3200"/>
              <a:buFont typeface="Calibri"/>
              <a:buNone/>
            </a:pPr>
            <a:r>
              <a:rPr b="1" lang="en-IN" sz="3200">
                <a:latin typeface="Calibri"/>
                <a:ea typeface="Calibri"/>
                <a:cs typeface="Calibri"/>
                <a:sym typeface="Calibri"/>
              </a:rPr>
              <a:t>Tools and Technologies Used:</a:t>
            </a:r>
            <a:endParaRPr/>
          </a:p>
        </p:txBody>
      </p:sp>
      <p:sp>
        <p:nvSpPr>
          <p:cNvPr id="133" name="Google Shape;133;p4"/>
          <p:cNvSpPr/>
          <p:nvPr/>
        </p:nvSpPr>
        <p:spPr>
          <a:xfrm>
            <a:off x="2448792" y="2498437"/>
            <a:ext cx="2133600" cy="2098964"/>
          </a:xfrm>
          <a:prstGeom prst="roundRect">
            <a:avLst>
              <a:gd fmla="val 1806"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Helvetica Neue"/>
              <a:ea typeface="Helvetica Neue"/>
              <a:cs typeface="Helvetica Neue"/>
              <a:sym typeface="Helvetica Neue"/>
            </a:endParaRPr>
          </a:p>
        </p:txBody>
      </p:sp>
      <p:grpSp>
        <p:nvGrpSpPr>
          <p:cNvPr id="134" name="Google Shape;134;p4"/>
          <p:cNvGrpSpPr/>
          <p:nvPr/>
        </p:nvGrpSpPr>
        <p:grpSpPr>
          <a:xfrm>
            <a:off x="7145484" y="2498437"/>
            <a:ext cx="2133600" cy="2098964"/>
            <a:chOff x="6199912" y="2955637"/>
            <a:chExt cx="2133600" cy="2098964"/>
          </a:xfrm>
        </p:grpSpPr>
        <p:sp>
          <p:nvSpPr>
            <p:cNvPr id="135" name="Google Shape;135;p4"/>
            <p:cNvSpPr/>
            <p:nvPr/>
          </p:nvSpPr>
          <p:spPr>
            <a:xfrm>
              <a:off x="6199912" y="2955637"/>
              <a:ext cx="2133600" cy="2098964"/>
            </a:xfrm>
            <a:prstGeom prst="roundRect">
              <a:avLst>
                <a:gd fmla="val 1806"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Helvetica Neue"/>
                <a:ea typeface="Helvetica Neue"/>
                <a:cs typeface="Helvetica Neue"/>
                <a:sym typeface="Helvetica Neue"/>
              </a:endParaRPr>
            </a:p>
          </p:txBody>
        </p:sp>
        <p:sp>
          <p:nvSpPr>
            <p:cNvPr id="136" name="Google Shape;136;p4"/>
            <p:cNvSpPr txBox="1"/>
            <p:nvPr/>
          </p:nvSpPr>
          <p:spPr>
            <a:xfrm>
              <a:off x="6855945" y="3836314"/>
              <a:ext cx="1016184" cy="443345"/>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600"/>
                <a:buFont typeface="Arial"/>
                <a:buNone/>
              </a:pPr>
              <a:r>
                <a:rPr b="1" i="0" lang="en-IN" sz="1600" u="none" cap="none" strike="noStrike">
                  <a:solidFill>
                    <a:schemeClr val="dk1"/>
                  </a:solidFill>
                  <a:latin typeface="Helvetica Neue"/>
                  <a:ea typeface="Helvetica Neue"/>
                  <a:cs typeface="Helvetica Neue"/>
                  <a:sym typeface="Helvetica Neue"/>
                </a:rPr>
                <a:t>Tool 3</a:t>
              </a:r>
              <a:endParaRPr b="0" i="0" sz="1400" u="none" cap="none" strike="noStrike">
                <a:solidFill>
                  <a:srgbClr val="000000"/>
                </a:solidFill>
                <a:latin typeface="Arial"/>
                <a:ea typeface="Arial"/>
                <a:cs typeface="Arial"/>
                <a:sym typeface="Arial"/>
              </a:endParaRPr>
            </a:p>
          </p:txBody>
        </p:sp>
      </p:grpSp>
      <p:grpSp>
        <p:nvGrpSpPr>
          <p:cNvPr id="137" name="Google Shape;137;p4"/>
          <p:cNvGrpSpPr/>
          <p:nvPr/>
        </p:nvGrpSpPr>
        <p:grpSpPr>
          <a:xfrm>
            <a:off x="9493830" y="2498437"/>
            <a:ext cx="2133600" cy="2098964"/>
            <a:chOff x="8548258" y="2955637"/>
            <a:chExt cx="2133600" cy="2098964"/>
          </a:xfrm>
        </p:grpSpPr>
        <p:sp>
          <p:nvSpPr>
            <p:cNvPr id="138" name="Google Shape;138;p4"/>
            <p:cNvSpPr/>
            <p:nvPr/>
          </p:nvSpPr>
          <p:spPr>
            <a:xfrm>
              <a:off x="8548258" y="2955637"/>
              <a:ext cx="2133600" cy="2098964"/>
            </a:xfrm>
            <a:prstGeom prst="roundRect">
              <a:avLst>
                <a:gd fmla="val 1806"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Helvetica Neue"/>
                <a:ea typeface="Helvetica Neue"/>
                <a:cs typeface="Helvetica Neue"/>
                <a:sym typeface="Helvetica Neue"/>
              </a:endParaRPr>
            </a:p>
          </p:txBody>
        </p:sp>
        <p:sp>
          <p:nvSpPr>
            <p:cNvPr id="139" name="Google Shape;139;p4"/>
            <p:cNvSpPr txBox="1"/>
            <p:nvPr/>
          </p:nvSpPr>
          <p:spPr>
            <a:xfrm>
              <a:off x="9233966" y="3870565"/>
              <a:ext cx="1016184" cy="340208"/>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600"/>
                <a:buFont typeface="Arial"/>
                <a:buNone/>
              </a:pPr>
              <a:r>
                <a:rPr b="1" i="0" lang="en-IN" sz="1600" u="none" cap="none" strike="noStrike">
                  <a:solidFill>
                    <a:schemeClr val="dk1"/>
                  </a:solidFill>
                  <a:latin typeface="Helvetica Neue"/>
                  <a:ea typeface="Helvetica Neue"/>
                  <a:cs typeface="Helvetica Neue"/>
                  <a:sym typeface="Helvetica Neue"/>
                </a:rPr>
                <a:t>Tool 4</a:t>
              </a:r>
              <a:endParaRPr b="0" i="0" sz="1400" u="none" cap="none" strike="noStrike">
                <a:solidFill>
                  <a:srgbClr val="000000"/>
                </a:solidFill>
                <a:latin typeface="Arial"/>
                <a:ea typeface="Arial"/>
                <a:cs typeface="Arial"/>
                <a:sym typeface="Arial"/>
              </a:endParaRPr>
            </a:p>
          </p:txBody>
        </p:sp>
      </p:grpSp>
      <p:grpSp>
        <p:nvGrpSpPr>
          <p:cNvPr id="140" name="Google Shape;140;p4"/>
          <p:cNvGrpSpPr/>
          <p:nvPr/>
        </p:nvGrpSpPr>
        <p:grpSpPr>
          <a:xfrm>
            <a:off x="4797138" y="2498437"/>
            <a:ext cx="2133600" cy="2099100"/>
            <a:chOff x="3851566" y="2955637"/>
            <a:chExt cx="2133600" cy="2099100"/>
          </a:xfrm>
        </p:grpSpPr>
        <p:sp>
          <p:nvSpPr>
            <p:cNvPr id="141" name="Google Shape;141;p4"/>
            <p:cNvSpPr/>
            <p:nvPr/>
          </p:nvSpPr>
          <p:spPr>
            <a:xfrm>
              <a:off x="3851566" y="2955637"/>
              <a:ext cx="2133600" cy="2099100"/>
            </a:xfrm>
            <a:prstGeom prst="roundRect">
              <a:avLst>
                <a:gd fmla="val 1806"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Helvetica Neue"/>
                <a:ea typeface="Helvetica Neue"/>
                <a:cs typeface="Helvetica Neue"/>
                <a:sym typeface="Helvetica Neue"/>
              </a:endParaRPr>
            </a:p>
          </p:txBody>
        </p:sp>
        <p:sp>
          <p:nvSpPr>
            <p:cNvPr id="142" name="Google Shape;142;p4"/>
            <p:cNvSpPr txBox="1"/>
            <p:nvPr/>
          </p:nvSpPr>
          <p:spPr>
            <a:xfrm>
              <a:off x="4507599" y="3818996"/>
              <a:ext cx="1016100" cy="4434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600"/>
                <a:buFont typeface="Arial"/>
                <a:buNone/>
              </a:pPr>
              <a:r>
                <a:rPr b="1" i="0" lang="en-IN" sz="1600" u="none" cap="none" strike="noStrike">
                  <a:solidFill>
                    <a:schemeClr val="dk1"/>
                  </a:solidFill>
                  <a:latin typeface="Helvetica Neue"/>
                  <a:ea typeface="Helvetica Neue"/>
                  <a:cs typeface="Helvetica Neue"/>
                  <a:sym typeface="Helvetica Neue"/>
                </a:rPr>
                <a:t>Tool 2</a:t>
              </a:r>
              <a:endParaRPr b="0" i="0" sz="1400" u="none" cap="none" strike="noStrike">
                <a:solidFill>
                  <a:srgbClr val="000000"/>
                </a:solidFill>
                <a:latin typeface="Arial"/>
                <a:ea typeface="Arial"/>
                <a:cs typeface="Arial"/>
                <a:sym typeface="Arial"/>
              </a:endParaRPr>
            </a:p>
          </p:txBody>
        </p:sp>
      </p:grpSp>
      <p:pic>
        <p:nvPicPr>
          <p:cNvPr id="143" name="Google Shape;143;p4"/>
          <p:cNvPicPr preferRelativeResize="0"/>
          <p:nvPr/>
        </p:nvPicPr>
        <p:blipFill rotWithShape="1">
          <a:blip r:embed="rId3">
            <a:alphaModFix/>
          </a:blip>
          <a:srcRect b="25515" l="29148" r="30795" t="31831"/>
          <a:stretch/>
        </p:blipFill>
        <p:spPr>
          <a:xfrm>
            <a:off x="2502105" y="2481075"/>
            <a:ext cx="1970996" cy="2098976"/>
          </a:xfrm>
          <a:prstGeom prst="rect">
            <a:avLst/>
          </a:prstGeom>
          <a:noFill/>
          <a:ln>
            <a:noFill/>
          </a:ln>
        </p:spPr>
      </p:pic>
      <p:sp>
        <p:nvSpPr>
          <p:cNvPr id="144" name="Google Shape;144;p4"/>
          <p:cNvSpPr txBox="1"/>
          <p:nvPr/>
        </p:nvSpPr>
        <p:spPr>
          <a:xfrm>
            <a:off x="3064325" y="4247475"/>
            <a:ext cx="205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solidFill>
                  <a:schemeClr val="accent1"/>
                </a:solidFill>
                <a:latin typeface="Helvetica Neue"/>
                <a:ea typeface="Helvetica Neue"/>
                <a:cs typeface="Helvetica Neue"/>
                <a:sym typeface="Helvetica Neue"/>
              </a:rPr>
              <a:t>PYTHON</a:t>
            </a:r>
            <a:endParaRPr>
              <a:solidFill>
                <a:schemeClr val="accent1"/>
              </a:solidFill>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5"/>
          <p:cNvPicPr preferRelativeResize="0"/>
          <p:nvPr/>
        </p:nvPicPr>
        <p:blipFill>
          <a:blip r:embed="rId3">
            <a:alphaModFix/>
          </a:blip>
          <a:stretch>
            <a:fillRect/>
          </a:stretch>
        </p:blipFill>
        <p:spPr>
          <a:xfrm>
            <a:off x="10441292" y="3582250"/>
            <a:ext cx="1482532" cy="607935"/>
          </a:xfrm>
          <a:prstGeom prst="rect">
            <a:avLst/>
          </a:prstGeom>
          <a:noFill/>
          <a:ln>
            <a:noFill/>
          </a:ln>
        </p:spPr>
      </p:pic>
      <p:sp>
        <p:nvSpPr>
          <p:cNvPr id="150" name="Google Shape;150;p5"/>
          <p:cNvSpPr txBox="1"/>
          <p:nvPr>
            <p:ph type="title"/>
          </p:nvPr>
        </p:nvSpPr>
        <p:spPr>
          <a:xfrm>
            <a:off x="1114518" y="1173088"/>
            <a:ext cx="7524600" cy="585000"/>
          </a:xfrm>
          <a:prstGeom prst="rect">
            <a:avLst/>
          </a:prstGeom>
          <a:noFill/>
          <a:ln>
            <a:noFill/>
          </a:ln>
        </p:spPr>
        <p:txBody>
          <a:bodyPr anchorCtr="0" anchor="ctr" bIns="45700" lIns="91425" spcFirstLastPara="1" rIns="91425" wrap="square" tIns="45700">
            <a:spAutoFit/>
          </a:bodyPr>
          <a:lstStyle/>
          <a:p>
            <a:pPr indent="0" lvl="0" marL="0" rtl="0" algn="l">
              <a:lnSpc>
                <a:spcPct val="107000"/>
              </a:lnSpc>
              <a:spcBef>
                <a:spcPts val="0"/>
              </a:spcBef>
              <a:spcAft>
                <a:spcPts val="0"/>
              </a:spcAft>
              <a:buClr>
                <a:schemeClr val="dk1"/>
              </a:buClr>
              <a:buSzPts val="3200"/>
              <a:buFont typeface="Calibri"/>
              <a:buNone/>
            </a:pPr>
            <a:r>
              <a:rPr b="1" lang="en-IN" sz="3200">
                <a:latin typeface="Calibri"/>
                <a:ea typeface="Calibri"/>
                <a:cs typeface="Calibri"/>
                <a:sym typeface="Calibri"/>
              </a:rPr>
              <a:t>Libraries/Packages/Features Used:</a:t>
            </a:r>
            <a:endParaRPr/>
          </a:p>
        </p:txBody>
      </p:sp>
      <p:sp>
        <p:nvSpPr>
          <p:cNvPr id="151" name="Google Shape;151;p5"/>
          <p:cNvSpPr txBox="1"/>
          <p:nvPr/>
        </p:nvSpPr>
        <p:spPr>
          <a:xfrm>
            <a:off x="1268850" y="1986700"/>
            <a:ext cx="86784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Helvetica Neue"/>
              <a:buAutoNum type="arabicPeriod"/>
            </a:pPr>
            <a:r>
              <a:rPr b="1" lang="en-IN">
                <a:latin typeface="Helvetica Neue"/>
                <a:ea typeface="Helvetica Neue"/>
                <a:cs typeface="Helvetica Neue"/>
                <a:sym typeface="Helvetica Neue"/>
              </a:rPr>
              <a:t>NumPy</a:t>
            </a:r>
            <a:r>
              <a:rPr lang="en-IN">
                <a:latin typeface="Helvetica Neue"/>
                <a:ea typeface="Helvetica Neue"/>
                <a:cs typeface="Helvetica Neue"/>
                <a:sym typeface="Helvetica Neue"/>
              </a:rPr>
              <a:t>: Uses for mathematical calculations.</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AutoNum type="arabicPeriod"/>
            </a:pPr>
            <a:r>
              <a:rPr b="1" lang="en-IN">
                <a:latin typeface="Helvetica Neue"/>
                <a:ea typeface="Helvetica Neue"/>
                <a:cs typeface="Helvetica Neue"/>
                <a:sym typeface="Helvetica Neue"/>
              </a:rPr>
              <a:t>Pandas</a:t>
            </a:r>
            <a:r>
              <a:rPr lang="en-IN">
                <a:latin typeface="Helvetica Neue"/>
                <a:ea typeface="Helvetica Neue"/>
                <a:cs typeface="Helvetica Neue"/>
                <a:sym typeface="Helvetica Neue"/>
              </a:rPr>
              <a:t>: Used to </a:t>
            </a:r>
            <a:r>
              <a:rPr lang="en-IN">
                <a:latin typeface="Helvetica Neue"/>
                <a:ea typeface="Helvetica Neue"/>
                <a:cs typeface="Helvetica Neue"/>
                <a:sym typeface="Helvetica Neue"/>
              </a:rPr>
              <a:t>manipulate</a:t>
            </a:r>
            <a:r>
              <a:rPr lang="en-IN">
                <a:latin typeface="Helvetica Neue"/>
                <a:ea typeface="Helvetica Neue"/>
                <a:cs typeface="Helvetica Neue"/>
                <a:sym typeface="Helvetica Neue"/>
              </a:rPr>
              <a:t> and transform the data in the tables of the database, specifically for features such as vectorization.</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AutoNum type="arabicPeriod"/>
            </a:pPr>
            <a:r>
              <a:rPr b="1" lang="en-IN">
                <a:latin typeface="Helvetica Neue"/>
                <a:ea typeface="Helvetica Neue"/>
                <a:cs typeface="Helvetica Neue"/>
                <a:sym typeface="Helvetica Neue"/>
              </a:rPr>
              <a:t>GeoPandas</a:t>
            </a:r>
            <a:r>
              <a:rPr lang="en-IN">
                <a:latin typeface="Helvetica Neue"/>
                <a:ea typeface="Helvetica Neue"/>
                <a:cs typeface="Helvetica Neue"/>
                <a:sym typeface="Helvetica Neue"/>
              </a:rPr>
              <a:t>: Used to create </a:t>
            </a:r>
            <a:r>
              <a:rPr lang="en-IN">
                <a:latin typeface="Helvetica Neue"/>
                <a:ea typeface="Helvetica Neue"/>
                <a:cs typeface="Helvetica Neue"/>
                <a:sym typeface="Helvetica Neue"/>
              </a:rPr>
              <a:t>GeoDataFrames</a:t>
            </a:r>
            <a:r>
              <a:rPr lang="en-IN">
                <a:latin typeface="Helvetica Neue"/>
                <a:ea typeface="Helvetica Neue"/>
                <a:cs typeface="Helvetica Neue"/>
                <a:sym typeface="Helvetica Neue"/>
              </a:rPr>
              <a:t> and GeoDataSeries used to create map for geospatial analysis.</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AutoNum type="arabicPeriod"/>
            </a:pPr>
            <a:r>
              <a:rPr b="1" lang="en-IN">
                <a:latin typeface="Helvetica Neue"/>
                <a:ea typeface="Helvetica Neue"/>
                <a:cs typeface="Helvetica Neue"/>
                <a:sym typeface="Helvetica Neue"/>
              </a:rPr>
              <a:t>Matplotlib</a:t>
            </a:r>
            <a:r>
              <a:rPr lang="en-IN">
                <a:latin typeface="Helvetica Neue"/>
                <a:ea typeface="Helvetica Neue"/>
                <a:cs typeface="Helvetica Neue"/>
                <a:sym typeface="Helvetica Neue"/>
              </a:rPr>
              <a:t>: Used to create basic plots and was frequently used to customize other visualizations created using Seaborn. </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AutoNum type="arabicPeriod"/>
            </a:pPr>
            <a:r>
              <a:rPr b="1" lang="en-IN">
                <a:latin typeface="Helvetica Neue"/>
                <a:ea typeface="Helvetica Neue"/>
                <a:cs typeface="Helvetica Neue"/>
                <a:sym typeface="Helvetica Neue"/>
              </a:rPr>
              <a:t>Seaborn</a:t>
            </a:r>
            <a:r>
              <a:rPr lang="en-IN">
                <a:latin typeface="Helvetica Neue"/>
                <a:ea typeface="Helvetica Neue"/>
                <a:cs typeface="Helvetica Neue"/>
                <a:sym typeface="Helvetica Neue"/>
              </a:rPr>
              <a:t>: Used for data visualization mainly because of its easy syntax and available themes and palettes.</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AutoNum type="arabicPeriod"/>
            </a:pPr>
            <a:r>
              <a:rPr b="1" lang="en-IN">
                <a:latin typeface="Helvetica Neue"/>
                <a:ea typeface="Helvetica Neue"/>
                <a:cs typeface="Helvetica Neue"/>
                <a:sym typeface="Helvetica Neue"/>
              </a:rPr>
              <a:t>Classes (OOPs)</a:t>
            </a:r>
            <a:r>
              <a:rPr lang="en-IN">
                <a:latin typeface="Helvetica Neue"/>
                <a:ea typeface="Helvetica Neue"/>
                <a:cs typeface="Helvetica Neue"/>
                <a:sym typeface="Helvetica Neue"/>
              </a:rPr>
              <a:t>: Created for reuse of functions, the dataframes were used as an instance variable, thereby unique to each object ex., census, housing, hospitals, etc.</a:t>
            </a:r>
            <a:endParaRPr>
              <a:latin typeface="Helvetica Neue"/>
              <a:ea typeface="Helvetica Neue"/>
              <a:cs typeface="Helvetica Neue"/>
              <a:sym typeface="Helvetica Neue"/>
            </a:endParaRPr>
          </a:p>
        </p:txBody>
      </p:sp>
      <p:pic>
        <p:nvPicPr>
          <p:cNvPr id="152" name="Google Shape;152;p5"/>
          <p:cNvPicPr preferRelativeResize="0"/>
          <p:nvPr/>
        </p:nvPicPr>
        <p:blipFill>
          <a:blip r:embed="rId4">
            <a:alphaModFix/>
          </a:blip>
          <a:stretch>
            <a:fillRect/>
          </a:stretch>
        </p:blipFill>
        <p:spPr>
          <a:xfrm>
            <a:off x="10441292" y="4324656"/>
            <a:ext cx="1482542" cy="550043"/>
          </a:xfrm>
          <a:prstGeom prst="rect">
            <a:avLst/>
          </a:prstGeom>
          <a:noFill/>
          <a:ln>
            <a:noFill/>
          </a:ln>
        </p:spPr>
      </p:pic>
      <p:pic>
        <p:nvPicPr>
          <p:cNvPr id="153" name="Google Shape;153;p5"/>
          <p:cNvPicPr preferRelativeResize="0"/>
          <p:nvPr/>
        </p:nvPicPr>
        <p:blipFill>
          <a:blip r:embed="rId5">
            <a:alphaModFix/>
          </a:blip>
          <a:stretch>
            <a:fillRect/>
          </a:stretch>
        </p:blipFill>
        <p:spPr>
          <a:xfrm>
            <a:off x="10027106" y="5623379"/>
            <a:ext cx="1906520" cy="418456"/>
          </a:xfrm>
          <a:prstGeom prst="rect">
            <a:avLst/>
          </a:prstGeom>
          <a:noFill/>
          <a:ln>
            <a:noFill/>
          </a:ln>
        </p:spPr>
      </p:pic>
      <p:pic>
        <p:nvPicPr>
          <p:cNvPr id="154" name="Google Shape;154;p5"/>
          <p:cNvPicPr preferRelativeResize="0"/>
          <p:nvPr/>
        </p:nvPicPr>
        <p:blipFill>
          <a:blip r:embed="rId6">
            <a:alphaModFix/>
          </a:blip>
          <a:stretch>
            <a:fillRect/>
          </a:stretch>
        </p:blipFill>
        <p:spPr>
          <a:xfrm>
            <a:off x="10034610" y="4971382"/>
            <a:ext cx="1906517" cy="542944"/>
          </a:xfrm>
          <a:prstGeom prst="rect">
            <a:avLst/>
          </a:prstGeom>
          <a:noFill/>
          <a:ln>
            <a:noFill/>
          </a:ln>
        </p:spPr>
      </p:pic>
      <p:pic>
        <p:nvPicPr>
          <p:cNvPr id="155" name="Google Shape;155;p5"/>
          <p:cNvPicPr preferRelativeResize="0"/>
          <p:nvPr/>
        </p:nvPicPr>
        <p:blipFill>
          <a:blip r:embed="rId7">
            <a:alphaModFix/>
          </a:blip>
          <a:stretch>
            <a:fillRect/>
          </a:stretch>
        </p:blipFill>
        <p:spPr>
          <a:xfrm>
            <a:off x="10017302" y="6159431"/>
            <a:ext cx="1906519" cy="49886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7"/>
          <p:cNvSpPr txBox="1"/>
          <p:nvPr/>
        </p:nvSpPr>
        <p:spPr>
          <a:xfrm>
            <a:off x="1291070" y="1214997"/>
            <a:ext cx="4631700" cy="585000"/>
          </a:xfrm>
          <a:prstGeom prst="rect">
            <a:avLst/>
          </a:prstGeom>
          <a:noFill/>
          <a:ln>
            <a:noFill/>
          </a:ln>
        </p:spPr>
        <p:txBody>
          <a:bodyPr anchorCtr="0" anchor="ctr" bIns="45700" lIns="91425" spcFirstLastPara="1" rIns="91425" wrap="square" tIns="45700">
            <a:spAutoFit/>
          </a:bodyPr>
          <a:lstStyle/>
          <a:p>
            <a:pPr indent="0" lvl="0" marL="0" marR="0" rtl="0" algn="l">
              <a:lnSpc>
                <a:spcPct val="107000"/>
              </a:lnSpc>
              <a:spcBef>
                <a:spcPts val="0"/>
              </a:spcBef>
              <a:spcAft>
                <a:spcPts val="0"/>
              </a:spcAft>
              <a:buClr>
                <a:schemeClr val="dk1"/>
              </a:buClr>
              <a:buSzPts val="3200"/>
              <a:buFont typeface="Calibri"/>
              <a:buNone/>
            </a:pPr>
            <a:r>
              <a:rPr b="1" i="0" lang="en-IN" sz="3200" u="none" cap="none" strike="noStrike">
                <a:solidFill>
                  <a:schemeClr val="dk1"/>
                </a:solidFill>
                <a:latin typeface="Calibri"/>
                <a:ea typeface="Calibri"/>
                <a:cs typeface="Calibri"/>
                <a:sym typeface="Calibri"/>
              </a:rPr>
              <a:t>Headline Statistics:</a:t>
            </a:r>
            <a:endParaRPr b="0" i="0" sz="1400" u="none" cap="none" strike="noStrike">
              <a:solidFill>
                <a:srgbClr val="000000"/>
              </a:solidFill>
              <a:latin typeface="Arial"/>
              <a:ea typeface="Arial"/>
              <a:cs typeface="Arial"/>
              <a:sym typeface="Arial"/>
            </a:endParaRPr>
          </a:p>
        </p:txBody>
      </p:sp>
      <p:sp>
        <p:nvSpPr>
          <p:cNvPr id="161" name="Google Shape;161;p7"/>
          <p:cNvSpPr txBox="1"/>
          <p:nvPr/>
        </p:nvSpPr>
        <p:spPr>
          <a:xfrm>
            <a:off x="1093209" y="2769968"/>
            <a:ext cx="4886400" cy="17859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342900" lvl="0" marL="342900" marR="0" rtl="0" algn="l">
              <a:lnSpc>
                <a:spcPct val="107000"/>
              </a:lnSpc>
              <a:spcBef>
                <a:spcPts val="0"/>
              </a:spcBef>
              <a:spcAft>
                <a:spcPts val="0"/>
              </a:spcAft>
              <a:buClr>
                <a:schemeClr val="dk1"/>
              </a:buClr>
              <a:buSzPts val="1800"/>
              <a:buFont typeface="Noto Sans Symbols"/>
              <a:buChar char="∙"/>
            </a:pPr>
            <a:r>
              <a:rPr b="0" i="0" lang="en-IN" sz="1800" u="none" cap="none" strike="noStrike">
                <a:solidFill>
                  <a:schemeClr val="dk1"/>
                </a:solidFill>
                <a:latin typeface="Calibri"/>
                <a:ea typeface="Calibri"/>
                <a:cs typeface="Calibri"/>
                <a:sym typeface="Calibri"/>
              </a:rPr>
              <a:t>IDE/Code Editor Used: </a:t>
            </a:r>
            <a:r>
              <a:rPr b="1" i="0" lang="en-IN" sz="1800" u="none" cap="none" strike="noStrike">
                <a:solidFill>
                  <a:schemeClr val="dk1"/>
                </a:solidFill>
                <a:latin typeface="Calibri"/>
                <a:ea typeface="Calibri"/>
                <a:cs typeface="Calibri"/>
                <a:sym typeface="Calibri"/>
              </a:rPr>
              <a:t>VS C</a:t>
            </a:r>
            <a:r>
              <a:rPr b="1" lang="en-IN" sz="1800">
                <a:solidFill>
                  <a:schemeClr val="dk1"/>
                </a:solidFill>
                <a:latin typeface="Calibri"/>
                <a:ea typeface="Calibri"/>
                <a:cs typeface="Calibri"/>
                <a:sym typeface="Calibri"/>
              </a:rPr>
              <a:t>ode</a:t>
            </a:r>
            <a:endParaRPr b="0" i="0" sz="1400" u="none" cap="none" strike="noStrike">
              <a:solidFill>
                <a:srgbClr val="000000"/>
              </a:solidFill>
              <a:latin typeface="Arial"/>
              <a:ea typeface="Arial"/>
              <a:cs typeface="Arial"/>
              <a:sym typeface="Arial"/>
            </a:endParaRPr>
          </a:p>
          <a:p>
            <a:pPr indent="-342900" lvl="0" marL="342900" marR="0" rtl="0" algn="l">
              <a:lnSpc>
                <a:spcPct val="107000"/>
              </a:lnSpc>
              <a:spcBef>
                <a:spcPts val="0"/>
              </a:spcBef>
              <a:spcAft>
                <a:spcPts val="0"/>
              </a:spcAft>
              <a:buClr>
                <a:schemeClr val="dk1"/>
              </a:buClr>
              <a:buSzPts val="1800"/>
              <a:buFont typeface="Noto Sans Symbols"/>
              <a:buChar char="∙"/>
            </a:pPr>
            <a:r>
              <a:rPr b="0" i="0" lang="en-IN" sz="1800" u="none" cap="none" strike="noStrike">
                <a:solidFill>
                  <a:schemeClr val="dk1"/>
                </a:solidFill>
                <a:latin typeface="Calibri"/>
                <a:ea typeface="Calibri"/>
                <a:cs typeface="Calibri"/>
                <a:sym typeface="Calibri"/>
              </a:rPr>
              <a:t>Function/Complexity breakdown:</a:t>
            </a:r>
            <a:endParaRPr b="0" i="0" sz="1800" u="none" cap="none" strike="noStrike">
              <a:solidFill>
                <a:schemeClr val="dk1"/>
              </a:solidFill>
              <a:latin typeface="Calibri"/>
              <a:ea typeface="Calibri"/>
              <a:cs typeface="Calibri"/>
              <a:sym typeface="Calibri"/>
            </a:endParaRPr>
          </a:p>
          <a:p>
            <a:pPr indent="-285750" lvl="1" marL="742950" marR="0" rtl="0" algn="l">
              <a:lnSpc>
                <a:spcPct val="107000"/>
              </a:lnSpc>
              <a:spcBef>
                <a:spcPts val="0"/>
              </a:spcBef>
              <a:spcAft>
                <a:spcPts val="0"/>
              </a:spcAft>
              <a:buClr>
                <a:schemeClr val="dk1"/>
              </a:buClr>
              <a:buSzPts val="1800"/>
              <a:buFont typeface="Courier New"/>
              <a:buChar char="o"/>
            </a:pPr>
            <a:r>
              <a:rPr b="0" i="0" lang="en-IN" sz="1800" u="none" cap="none" strike="noStrike">
                <a:solidFill>
                  <a:schemeClr val="dk1"/>
                </a:solidFill>
                <a:latin typeface="Calibri"/>
                <a:ea typeface="Calibri"/>
                <a:cs typeface="Calibri"/>
                <a:sym typeface="Calibri"/>
              </a:rPr>
              <a:t>Simple Implementations </a:t>
            </a:r>
            <a:endParaRPr b="0" i="0" sz="1800" u="none" cap="none" strike="noStrike">
              <a:solidFill>
                <a:schemeClr val="dk1"/>
              </a:solidFill>
              <a:latin typeface="Calibri"/>
              <a:ea typeface="Calibri"/>
              <a:cs typeface="Calibri"/>
              <a:sym typeface="Calibri"/>
            </a:endParaRPr>
          </a:p>
          <a:p>
            <a:pPr indent="-285750" lvl="1" marL="742950" marR="0" rtl="0" algn="l">
              <a:lnSpc>
                <a:spcPct val="107000"/>
              </a:lnSpc>
              <a:spcBef>
                <a:spcPts val="0"/>
              </a:spcBef>
              <a:spcAft>
                <a:spcPts val="0"/>
              </a:spcAft>
              <a:buClr>
                <a:schemeClr val="dk1"/>
              </a:buClr>
              <a:buSzPts val="1800"/>
              <a:buFont typeface="Courier New"/>
              <a:buChar char="o"/>
            </a:pPr>
            <a:r>
              <a:rPr b="1" i="0" lang="en-IN" sz="1800" u="none" cap="none" strike="noStrike">
                <a:solidFill>
                  <a:schemeClr val="dk1"/>
                </a:solidFill>
                <a:latin typeface="Calibri"/>
                <a:ea typeface="Calibri"/>
                <a:cs typeface="Calibri"/>
                <a:sym typeface="Calibri"/>
              </a:rPr>
              <a:t>Intermediate Implementations </a:t>
            </a:r>
            <a:endParaRPr b="1" i="0" sz="1400" u="none" cap="none" strike="noStrike">
              <a:solidFill>
                <a:srgbClr val="000000"/>
              </a:solidFill>
            </a:endParaRPr>
          </a:p>
          <a:p>
            <a:pPr indent="-285750" lvl="1" marL="742950" marR="0" rtl="0" algn="l">
              <a:lnSpc>
                <a:spcPct val="107000"/>
              </a:lnSpc>
              <a:spcBef>
                <a:spcPts val="0"/>
              </a:spcBef>
              <a:spcAft>
                <a:spcPts val="0"/>
              </a:spcAft>
              <a:buClr>
                <a:schemeClr val="dk1"/>
              </a:buClr>
              <a:buSzPts val="1800"/>
              <a:buFont typeface="Courier New"/>
              <a:buChar char="o"/>
            </a:pPr>
            <a:r>
              <a:rPr b="0" i="0" lang="en-IN" sz="1800" u="none" cap="none" strike="noStrike">
                <a:solidFill>
                  <a:schemeClr val="dk1"/>
                </a:solidFill>
                <a:latin typeface="Calibri"/>
                <a:ea typeface="Calibri"/>
                <a:cs typeface="Calibri"/>
                <a:sym typeface="Calibri"/>
              </a:rPr>
              <a:t>Complex Implementations</a:t>
            </a:r>
            <a:endParaRPr b="0" i="0" sz="1400" u="none" cap="none" strike="noStrike">
              <a:solidFill>
                <a:srgbClr val="000000"/>
              </a:solidFill>
              <a:latin typeface="Arial"/>
              <a:ea typeface="Arial"/>
              <a:cs typeface="Arial"/>
              <a:sym typeface="Arial"/>
            </a:endParaRPr>
          </a:p>
        </p:txBody>
      </p:sp>
      <p:pic>
        <p:nvPicPr>
          <p:cNvPr id="162" name="Google Shape;162;p7"/>
          <p:cNvPicPr preferRelativeResize="0"/>
          <p:nvPr/>
        </p:nvPicPr>
        <p:blipFill rotWithShape="1">
          <a:blip r:embed="rId3">
            <a:alphaModFix/>
          </a:blip>
          <a:srcRect b="0" l="0" r="16853" t="12778"/>
          <a:stretch/>
        </p:blipFill>
        <p:spPr>
          <a:xfrm>
            <a:off x="6066775" y="669875"/>
            <a:ext cx="5073900" cy="5764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8"/>
          <p:cNvSpPr txBox="1"/>
          <p:nvPr/>
        </p:nvSpPr>
        <p:spPr>
          <a:xfrm>
            <a:off x="3795096" y="739600"/>
            <a:ext cx="7811700" cy="646500"/>
          </a:xfrm>
          <a:prstGeom prst="rect">
            <a:avLst/>
          </a:prstGeom>
          <a:noFill/>
          <a:ln>
            <a:noFill/>
          </a:ln>
        </p:spPr>
        <p:txBody>
          <a:bodyPr anchorCtr="0" anchor="ctr" bIns="45700" lIns="91425" spcFirstLastPara="1" rIns="91425" wrap="square" tIns="45700">
            <a:spAutoFit/>
          </a:bodyPr>
          <a:lstStyle/>
          <a:p>
            <a:pPr indent="0" lvl="0" marL="0" marR="0" rtl="0" algn="r">
              <a:lnSpc>
                <a:spcPct val="107000"/>
              </a:lnSpc>
              <a:spcBef>
                <a:spcPts val="0"/>
              </a:spcBef>
              <a:spcAft>
                <a:spcPts val="0"/>
              </a:spcAft>
              <a:buClr>
                <a:schemeClr val="dk1"/>
              </a:buClr>
              <a:buSzPts val="3200"/>
              <a:buFont typeface="Calibri"/>
              <a:buNone/>
            </a:pPr>
            <a:r>
              <a:rPr b="1" lang="en-IN" sz="3600">
                <a:solidFill>
                  <a:schemeClr val="dk1"/>
                </a:solidFill>
                <a:latin typeface="Calibri"/>
                <a:ea typeface="Calibri"/>
                <a:cs typeface="Calibri"/>
                <a:sym typeface="Calibri"/>
              </a:rPr>
              <a:t>#1 Data Pre-processing:</a:t>
            </a:r>
            <a:endParaRPr b="0" i="0" sz="1800" u="none" cap="none" strike="noStrike">
              <a:solidFill>
                <a:srgbClr val="000000"/>
              </a:solidFill>
              <a:latin typeface="Arial"/>
              <a:ea typeface="Arial"/>
              <a:cs typeface="Arial"/>
              <a:sym typeface="Arial"/>
            </a:endParaRPr>
          </a:p>
        </p:txBody>
      </p:sp>
      <p:pic>
        <p:nvPicPr>
          <p:cNvPr id="168" name="Google Shape;168;p8"/>
          <p:cNvPicPr preferRelativeResize="0"/>
          <p:nvPr/>
        </p:nvPicPr>
        <p:blipFill>
          <a:blip r:embed="rId3">
            <a:alphaModFix/>
          </a:blip>
          <a:stretch>
            <a:fillRect/>
          </a:stretch>
        </p:blipFill>
        <p:spPr>
          <a:xfrm>
            <a:off x="6498700" y="1826750"/>
            <a:ext cx="4576826" cy="3821575"/>
          </a:xfrm>
          <a:prstGeom prst="rect">
            <a:avLst/>
          </a:prstGeom>
          <a:noFill/>
          <a:ln>
            <a:noFill/>
          </a:ln>
        </p:spPr>
      </p:pic>
      <p:pic>
        <p:nvPicPr>
          <p:cNvPr id="169" name="Google Shape;169;p8"/>
          <p:cNvPicPr preferRelativeResize="0"/>
          <p:nvPr/>
        </p:nvPicPr>
        <p:blipFill>
          <a:blip r:embed="rId4">
            <a:alphaModFix/>
          </a:blip>
          <a:stretch>
            <a:fillRect/>
          </a:stretch>
        </p:blipFill>
        <p:spPr>
          <a:xfrm>
            <a:off x="1886350" y="1259350"/>
            <a:ext cx="2780725" cy="45660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9"/>
          <p:cNvSpPr txBox="1"/>
          <p:nvPr>
            <p:ph idx="1" type="body"/>
          </p:nvPr>
        </p:nvSpPr>
        <p:spPr>
          <a:xfrm>
            <a:off x="213225" y="3798825"/>
            <a:ext cx="3957600" cy="2199300"/>
          </a:xfrm>
          <a:prstGeom prst="rect">
            <a:avLst/>
          </a:prstGeom>
          <a:noFill/>
          <a:ln>
            <a:noFill/>
          </a:ln>
        </p:spPr>
        <p:txBody>
          <a:bodyPr anchorCtr="0" anchor="t" bIns="45700" lIns="91425" spcFirstLastPara="1" rIns="91425" wrap="square" tIns="45700">
            <a:normAutofit/>
          </a:bodyPr>
          <a:lstStyle/>
          <a:p>
            <a:pPr indent="-304800" lvl="0" marL="457200" rtl="0" algn="l">
              <a:lnSpc>
                <a:spcPct val="100000"/>
              </a:lnSpc>
              <a:spcBef>
                <a:spcPts val="0"/>
              </a:spcBef>
              <a:spcAft>
                <a:spcPts val="0"/>
              </a:spcAft>
              <a:buSzPts val="1200"/>
              <a:buChar char="❖"/>
            </a:pPr>
            <a:r>
              <a:rPr lang="en-IN" sz="1200"/>
              <a:t>First find the missing value percentage for each column.</a:t>
            </a:r>
            <a:endParaRPr sz="1200"/>
          </a:p>
          <a:p>
            <a:pPr indent="-304800" lvl="0" marL="457200" rtl="0" algn="l">
              <a:lnSpc>
                <a:spcPct val="100000"/>
              </a:lnSpc>
              <a:spcBef>
                <a:spcPts val="0"/>
              </a:spcBef>
              <a:spcAft>
                <a:spcPts val="0"/>
              </a:spcAft>
              <a:buSzPts val="1200"/>
              <a:buChar char="❖"/>
            </a:pPr>
            <a:r>
              <a:rPr lang="en-IN" sz="1200"/>
              <a:t>Apply fill_nulls() for each column involved:</a:t>
            </a:r>
            <a:endParaRPr sz="1200"/>
          </a:p>
          <a:p>
            <a:pPr indent="-285235" lvl="1" marL="914400" rtl="0" algn="l">
              <a:lnSpc>
                <a:spcPct val="100000"/>
              </a:lnSpc>
              <a:spcBef>
                <a:spcPts val="0"/>
              </a:spcBef>
              <a:spcAft>
                <a:spcPts val="0"/>
              </a:spcAft>
              <a:buSzPts val="892"/>
              <a:buChar char="➢"/>
            </a:pPr>
            <a:r>
              <a:rPr lang="en-IN" sz="891"/>
              <a:t>Population = Male + Female</a:t>
            </a:r>
            <a:endParaRPr sz="891"/>
          </a:p>
          <a:p>
            <a:pPr indent="-285235" lvl="1" marL="914400" rtl="0" algn="l">
              <a:lnSpc>
                <a:spcPct val="100000"/>
              </a:lnSpc>
              <a:spcBef>
                <a:spcPts val="0"/>
              </a:spcBef>
              <a:spcAft>
                <a:spcPts val="0"/>
              </a:spcAft>
              <a:buSzPts val="892"/>
              <a:buChar char="➢"/>
            </a:pPr>
            <a:r>
              <a:rPr lang="en-IN" sz="891"/>
              <a:t>Literate = Literate_Male + Literate_Female</a:t>
            </a:r>
            <a:endParaRPr sz="891"/>
          </a:p>
          <a:p>
            <a:pPr indent="-285235" lvl="1" marL="914400" rtl="0" algn="l">
              <a:lnSpc>
                <a:spcPct val="100000"/>
              </a:lnSpc>
              <a:spcBef>
                <a:spcPts val="0"/>
              </a:spcBef>
              <a:spcAft>
                <a:spcPts val="0"/>
              </a:spcAft>
              <a:buSzPts val="892"/>
              <a:buChar char="➢"/>
            </a:pPr>
            <a:r>
              <a:rPr lang="en-IN" sz="891"/>
              <a:t>Population  = Young_and_Adult+  Middle_Aged + Senior_Citizen + Age_Not_Stated</a:t>
            </a:r>
            <a:endParaRPr sz="891"/>
          </a:p>
          <a:p>
            <a:pPr indent="-285235" lvl="1" marL="914400" rtl="0" algn="l">
              <a:lnSpc>
                <a:spcPct val="100000"/>
              </a:lnSpc>
              <a:spcBef>
                <a:spcPts val="0"/>
              </a:spcBef>
              <a:spcAft>
                <a:spcPts val="0"/>
              </a:spcAft>
              <a:buSzPts val="892"/>
              <a:buChar char="➢"/>
            </a:pPr>
            <a:r>
              <a:rPr lang="en-IN" sz="891"/>
              <a:t>Households = Households_Rural + Households_Urban </a:t>
            </a:r>
            <a:endParaRPr sz="891"/>
          </a:p>
          <a:p>
            <a:pPr indent="-304800" lvl="0" marL="457200" rtl="0" algn="l">
              <a:lnSpc>
                <a:spcPct val="100000"/>
              </a:lnSpc>
              <a:spcBef>
                <a:spcPts val="0"/>
              </a:spcBef>
              <a:spcAft>
                <a:spcPts val="0"/>
              </a:spcAft>
              <a:buSzPts val="1200"/>
              <a:buChar char="❖"/>
            </a:pPr>
            <a:r>
              <a:rPr lang="en-IN" sz="1200"/>
              <a:t>Check for missing value percentage after filling them.</a:t>
            </a:r>
            <a:endParaRPr sz="1200"/>
          </a:p>
          <a:p>
            <a:pPr indent="0" lvl="0" marL="0" rtl="0" algn="l">
              <a:lnSpc>
                <a:spcPct val="100000"/>
              </a:lnSpc>
              <a:spcBef>
                <a:spcPts val="0"/>
              </a:spcBef>
              <a:spcAft>
                <a:spcPts val="0"/>
              </a:spcAft>
              <a:buNone/>
            </a:pPr>
            <a:r>
              <a:t/>
            </a:r>
            <a:endParaRPr sz="1200"/>
          </a:p>
        </p:txBody>
      </p:sp>
      <p:sp>
        <p:nvSpPr>
          <p:cNvPr id="175" name="Google Shape;175;p9"/>
          <p:cNvSpPr txBox="1"/>
          <p:nvPr/>
        </p:nvSpPr>
        <p:spPr>
          <a:xfrm>
            <a:off x="3766308" y="650302"/>
            <a:ext cx="8011500" cy="630900"/>
          </a:xfrm>
          <a:prstGeom prst="rect">
            <a:avLst/>
          </a:prstGeom>
          <a:noFill/>
          <a:ln>
            <a:noFill/>
          </a:ln>
        </p:spPr>
        <p:txBody>
          <a:bodyPr anchorCtr="0" anchor="ctr" bIns="45700" lIns="91425" spcFirstLastPara="1" rIns="91425" wrap="square" tIns="45700">
            <a:spAutoFit/>
          </a:bodyPr>
          <a:lstStyle/>
          <a:p>
            <a:pPr indent="0" lvl="0" marL="0" marR="0" rtl="0" algn="r">
              <a:lnSpc>
                <a:spcPct val="107000"/>
              </a:lnSpc>
              <a:spcBef>
                <a:spcPts val="0"/>
              </a:spcBef>
              <a:spcAft>
                <a:spcPts val="0"/>
              </a:spcAft>
              <a:buClr>
                <a:schemeClr val="dk1"/>
              </a:buClr>
              <a:buSzPts val="3200"/>
              <a:buFont typeface="Calibri"/>
              <a:buNone/>
            </a:pPr>
            <a:r>
              <a:rPr b="1" lang="en-IN" sz="3500">
                <a:solidFill>
                  <a:schemeClr val="dk1"/>
                </a:solidFill>
                <a:latin typeface="Calibri"/>
                <a:ea typeface="Calibri"/>
                <a:cs typeface="Calibri"/>
                <a:sym typeface="Calibri"/>
              </a:rPr>
              <a:t>#2 Handling Missing Data:</a:t>
            </a:r>
            <a:endParaRPr b="0" i="0" sz="1700" u="none" cap="none" strike="noStrike">
              <a:solidFill>
                <a:srgbClr val="000000"/>
              </a:solidFill>
              <a:latin typeface="Arial"/>
              <a:ea typeface="Arial"/>
              <a:cs typeface="Arial"/>
              <a:sym typeface="Arial"/>
            </a:endParaRPr>
          </a:p>
        </p:txBody>
      </p:sp>
      <p:pic>
        <p:nvPicPr>
          <p:cNvPr id="176" name="Google Shape;176;p9"/>
          <p:cNvPicPr preferRelativeResize="0"/>
          <p:nvPr/>
        </p:nvPicPr>
        <p:blipFill>
          <a:blip r:embed="rId3">
            <a:alphaModFix/>
          </a:blip>
          <a:stretch>
            <a:fillRect/>
          </a:stretch>
        </p:blipFill>
        <p:spPr>
          <a:xfrm>
            <a:off x="886763" y="1856275"/>
            <a:ext cx="2915425" cy="1813350"/>
          </a:xfrm>
          <a:prstGeom prst="rect">
            <a:avLst/>
          </a:prstGeom>
          <a:noFill/>
          <a:ln>
            <a:noFill/>
          </a:ln>
        </p:spPr>
      </p:pic>
      <p:pic>
        <p:nvPicPr>
          <p:cNvPr id="177" name="Google Shape;177;p9"/>
          <p:cNvPicPr preferRelativeResize="0"/>
          <p:nvPr/>
        </p:nvPicPr>
        <p:blipFill>
          <a:blip r:embed="rId4">
            <a:alphaModFix/>
          </a:blip>
          <a:stretch>
            <a:fillRect/>
          </a:stretch>
        </p:blipFill>
        <p:spPr>
          <a:xfrm>
            <a:off x="8555425" y="3184325"/>
            <a:ext cx="2068700" cy="2558025"/>
          </a:xfrm>
          <a:prstGeom prst="rect">
            <a:avLst/>
          </a:prstGeom>
          <a:noFill/>
          <a:ln>
            <a:noFill/>
          </a:ln>
        </p:spPr>
      </p:pic>
      <p:pic>
        <p:nvPicPr>
          <p:cNvPr id="178" name="Google Shape;178;p9"/>
          <p:cNvPicPr preferRelativeResize="0"/>
          <p:nvPr/>
        </p:nvPicPr>
        <p:blipFill>
          <a:blip r:embed="rId5">
            <a:alphaModFix/>
          </a:blip>
          <a:stretch>
            <a:fillRect/>
          </a:stretch>
        </p:blipFill>
        <p:spPr>
          <a:xfrm>
            <a:off x="4290999" y="4334662"/>
            <a:ext cx="3455299" cy="1128357"/>
          </a:xfrm>
          <a:prstGeom prst="rect">
            <a:avLst/>
          </a:prstGeom>
          <a:noFill/>
          <a:ln>
            <a:noFill/>
          </a:ln>
        </p:spPr>
      </p:pic>
      <p:pic>
        <p:nvPicPr>
          <p:cNvPr id="179" name="Google Shape;179;p9"/>
          <p:cNvPicPr preferRelativeResize="0"/>
          <p:nvPr/>
        </p:nvPicPr>
        <p:blipFill>
          <a:blip r:embed="rId6">
            <a:alphaModFix/>
          </a:blip>
          <a:stretch>
            <a:fillRect/>
          </a:stretch>
        </p:blipFill>
        <p:spPr>
          <a:xfrm>
            <a:off x="4291000" y="1810637"/>
            <a:ext cx="3455300" cy="960568"/>
          </a:xfrm>
          <a:prstGeom prst="rect">
            <a:avLst/>
          </a:prstGeom>
          <a:noFill/>
          <a:ln>
            <a:noFill/>
          </a:ln>
        </p:spPr>
      </p:pic>
      <p:pic>
        <p:nvPicPr>
          <p:cNvPr id="180" name="Google Shape;180;p9"/>
          <p:cNvPicPr preferRelativeResize="0"/>
          <p:nvPr/>
        </p:nvPicPr>
        <p:blipFill>
          <a:blip r:embed="rId7">
            <a:alphaModFix/>
          </a:blip>
          <a:stretch>
            <a:fillRect/>
          </a:stretch>
        </p:blipFill>
        <p:spPr>
          <a:xfrm>
            <a:off x="4263700" y="3089075"/>
            <a:ext cx="3554550" cy="843165"/>
          </a:xfrm>
          <a:prstGeom prst="rect">
            <a:avLst/>
          </a:prstGeom>
          <a:noFill/>
          <a:ln>
            <a:noFill/>
          </a:ln>
        </p:spPr>
      </p:pic>
      <p:sp>
        <p:nvSpPr>
          <p:cNvPr id="181" name="Google Shape;181;p9"/>
          <p:cNvSpPr txBox="1"/>
          <p:nvPr/>
        </p:nvSpPr>
        <p:spPr>
          <a:xfrm>
            <a:off x="8158925" y="1854700"/>
            <a:ext cx="3111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1200">
                <a:solidFill>
                  <a:schemeClr val="dk1"/>
                </a:solidFill>
                <a:latin typeface="Helvetica Neue"/>
                <a:ea typeface="Helvetica Neue"/>
                <a:cs typeface="Helvetica Neue"/>
                <a:sym typeface="Helvetica Neue"/>
              </a:rPr>
              <a:t>Insights:</a:t>
            </a:r>
            <a:endParaRPr b="1" sz="1200">
              <a:solidFill>
                <a:schemeClr val="dk1"/>
              </a:solidFill>
              <a:latin typeface="Helvetica Neue"/>
              <a:ea typeface="Helvetica Neue"/>
              <a:cs typeface="Helvetica Neue"/>
              <a:sym typeface="Helvetica Neue"/>
            </a:endParaRPr>
          </a:p>
          <a:p>
            <a:pPr indent="-304800" lvl="0" marL="457200" rtl="0" algn="l">
              <a:spcBef>
                <a:spcPts val="0"/>
              </a:spcBef>
              <a:spcAft>
                <a:spcPts val="0"/>
              </a:spcAft>
              <a:buClr>
                <a:schemeClr val="dk1"/>
              </a:buClr>
              <a:buSzPts val="1200"/>
              <a:buFont typeface="Helvetica Neue"/>
              <a:buChar char="●"/>
            </a:pPr>
            <a:r>
              <a:rPr lang="en-IN" sz="1200">
                <a:solidFill>
                  <a:schemeClr val="dk1"/>
                </a:solidFill>
                <a:latin typeface="Helvetica Neue"/>
                <a:ea typeface="Helvetica Neue"/>
                <a:cs typeface="Helvetica Neue"/>
                <a:sym typeface="Helvetica Neue"/>
              </a:rPr>
              <a:t>The percentage of missing data after filling the null values is around the range of 0 to 1.5% which is relatively very low.</a:t>
            </a:r>
            <a:endParaRPr sz="1200">
              <a:solidFill>
                <a:schemeClr val="dk1"/>
              </a:solidFill>
              <a:latin typeface="Helvetica Neue"/>
              <a:ea typeface="Helvetica Neue"/>
              <a:cs typeface="Helvetica Neue"/>
              <a:sym typeface="Helvetica Neue"/>
            </a:endParaRPr>
          </a:p>
        </p:txBody>
      </p:sp>
      <p:sp>
        <p:nvSpPr>
          <p:cNvPr id="182" name="Google Shape;182;p9"/>
          <p:cNvSpPr txBox="1"/>
          <p:nvPr/>
        </p:nvSpPr>
        <p:spPr>
          <a:xfrm>
            <a:off x="2070575" y="3477700"/>
            <a:ext cx="5694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sz="500">
                <a:latin typeface="Helvetica Neue"/>
                <a:ea typeface="Helvetica Neue"/>
                <a:cs typeface="Helvetica Neue"/>
                <a:sym typeface="Helvetica Neue"/>
              </a:rPr>
              <a:t>Percentage</a:t>
            </a:r>
            <a:endParaRPr sz="500">
              <a:latin typeface="Helvetica Neue"/>
              <a:ea typeface="Helvetica Neue"/>
              <a:cs typeface="Helvetica Neue"/>
              <a:sym typeface="Helvetica Neue"/>
            </a:endParaRPr>
          </a:p>
        </p:txBody>
      </p:sp>
      <p:sp>
        <p:nvSpPr>
          <p:cNvPr id="183" name="Google Shape;183;p9"/>
          <p:cNvSpPr txBox="1"/>
          <p:nvPr/>
        </p:nvSpPr>
        <p:spPr>
          <a:xfrm>
            <a:off x="1678850" y="1534250"/>
            <a:ext cx="1320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IN" sz="1000">
                <a:latin typeface="Helvetica Neue"/>
                <a:ea typeface="Helvetica Neue"/>
                <a:cs typeface="Helvetica Neue"/>
                <a:sym typeface="Helvetica Neue"/>
              </a:rPr>
              <a:t>Graph 1.</a:t>
            </a:r>
            <a:endParaRPr sz="1000">
              <a:latin typeface="Helvetica Neue"/>
              <a:ea typeface="Helvetica Neue"/>
              <a:cs typeface="Helvetica Neue"/>
              <a:sym typeface="Helvetica Neue"/>
            </a:endParaRPr>
          </a:p>
        </p:txBody>
      </p:sp>
      <p:sp>
        <p:nvSpPr>
          <p:cNvPr id="184" name="Google Shape;184;p9"/>
          <p:cNvSpPr txBox="1"/>
          <p:nvPr/>
        </p:nvSpPr>
        <p:spPr>
          <a:xfrm>
            <a:off x="5260250" y="5572850"/>
            <a:ext cx="132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IN" sz="1000">
                <a:latin typeface="Helvetica Neue"/>
                <a:ea typeface="Helvetica Neue"/>
                <a:cs typeface="Helvetica Neue"/>
                <a:sym typeface="Helvetica Neue"/>
              </a:rPr>
              <a:t>Code Implementation </a:t>
            </a:r>
            <a:endParaRPr sz="1000">
              <a:latin typeface="Helvetica Neue"/>
              <a:ea typeface="Helvetica Neue"/>
              <a:cs typeface="Helvetica Neue"/>
              <a:sym typeface="Helvetica Neue"/>
            </a:endParaRPr>
          </a:p>
        </p:txBody>
      </p:sp>
      <p:sp>
        <p:nvSpPr>
          <p:cNvPr id="185" name="Google Shape;185;p9"/>
          <p:cNvSpPr txBox="1"/>
          <p:nvPr/>
        </p:nvSpPr>
        <p:spPr>
          <a:xfrm>
            <a:off x="9070250" y="5801450"/>
            <a:ext cx="1320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IN" sz="1000">
                <a:latin typeface="Helvetica Neue"/>
                <a:ea typeface="Helvetica Neue"/>
                <a:cs typeface="Helvetica Neue"/>
                <a:sym typeface="Helvetica Neue"/>
              </a:rPr>
              <a:t>Code Output</a:t>
            </a:r>
            <a:endParaRPr sz="1000">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21ce57952dd_0_14"/>
          <p:cNvSpPr txBox="1"/>
          <p:nvPr/>
        </p:nvSpPr>
        <p:spPr>
          <a:xfrm>
            <a:off x="4023696" y="587200"/>
            <a:ext cx="7811700" cy="646500"/>
          </a:xfrm>
          <a:prstGeom prst="rect">
            <a:avLst/>
          </a:prstGeom>
          <a:noFill/>
          <a:ln>
            <a:noFill/>
          </a:ln>
        </p:spPr>
        <p:txBody>
          <a:bodyPr anchorCtr="0" anchor="ctr" bIns="45700" lIns="91425" spcFirstLastPara="1" rIns="91425" wrap="square" tIns="45700">
            <a:spAutoFit/>
          </a:bodyPr>
          <a:lstStyle/>
          <a:p>
            <a:pPr indent="0" lvl="0" marL="0" marR="0" rtl="0" algn="r">
              <a:lnSpc>
                <a:spcPct val="107000"/>
              </a:lnSpc>
              <a:spcBef>
                <a:spcPts val="0"/>
              </a:spcBef>
              <a:spcAft>
                <a:spcPts val="0"/>
              </a:spcAft>
              <a:buClr>
                <a:schemeClr val="dk1"/>
              </a:buClr>
              <a:buSzPts val="3200"/>
              <a:buFont typeface="Calibri"/>
              <a:buNone/>
            </a:pPr>
            <a:r>
              <a:rPr b="1" lang="en-IN" sz="3600">
                <a:solidFill>
                  <a:schemeClr val="dk1"/>
                </a:solidFill>
                <a:latin typeface="Calibri"/>
                <a:ea typeface="Calibri"/>
                <a:cs typeface="Calibri"/>
                <a:sym typeface="Calibri"/>
              </a:rPr>
              <a:t>#3 Household Density in India:</a:t>
            </a:r>
            <a:endParaRPr b="0" i="0" sz="1800" u="none" cap="none" strike="noStrike">
              <a:solidFill>
                <a:srgbClr val="000000"/>
              </a:solidFill>
              <a:latin typeface="Arial"/>
              <a:ea typeface="Arial"/>
              <a:cs typeface="Arial"/>
              <a:sym typeface="Arial"/>
            </a:endParaRPr>
          </a:p>
        </p:txBody>
      </p:sp>
      <p:pic>
        <p:nvPicPr>
          <p:cNvPr id="191" name="Google Shape;191;g21ce57952dd_0_14"/>
          <p:cNvPicPr preferRelativeResize="0"/>
          <p:nvPr/>
        </p:nvPicPr>
        <p:blipFill rotWithShape="1">
          <a:blip r:embed="rId3">
            <a:alphaModFix/>
          </a:blip>
          <a:srcRect b="1970" l="86935" r="1" t="0"/>
          <a:stretch/>
        </p:blipFill>
        <p:spPr>
          <a:xfrm>
            <a:off x="4851275" y="1245604"/>
            <a:ext cx="607076" cy="5089249"/>
          </a:xfrm>
          <a:prstGeom prst="rect">
            <a:avLst/>
          </a:prstGeom>
          <a:noFill/>
          <a:ln>
            <a:noFill/>
          </a:ln>
        </p:spPr>
      </p:pic>
      <p:pic>
        <p:nvPicPr>
          <p:cNvPr id="192" name="Google Shape;192;g21ce57952dd_0_14"/>
          <p:cNvPicPr preferRelativeResize="0"/>
          <p:nvPr/>
        </p:nvPicPr>
        <p:blipFill rotWithShape="1">
          <a:blip r:embed="rId3">
            <a:alphaModFix/>
          </a:blip>
          <a:srcRect b="7364" l="0" r="16576" t="0"/>
          <a:stretch/>
        </p:blipFill>
        <p:spPr>
          <a:xfrm>
            <a:off x="371088" y="1159100"/>
            <a:ext cx="4363351" cy="5208525"/>
          </a:xfrm>
          <a:prstGeom prst="rect">
            <a:avLst/>
          </a:prstGeom>
          <a:noFill/>
          <a:ln>
            <a:noFill/>
          </a:ln>
        </p:spPr>
      </p:pic>
      <p:sp>
        <p:nvSpPr>
          <p:cNvPr id="193" name="Google Shape;193;g21ce57952dd_0_14"/>
          <p:cNvSpPr txBox="1"/>
          <p:nvPr/>
        </p:nvSpPr>
        <p:spPr>
          <a:xfrm>
            <a:off x="1784566" y="2856103"/>
            <a:ext cx="82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sz="400">
                <a:solidFill>
                  <a:srgbClr val="A6ACCD"/>
                </a:solidFill>
                <a:latin typeface="Lato"/>
                <a:ea typeface="Lato"/>
                <a:cs typeface="Lato"/>
                <a:sym typeface="Lato"/>
              </a:rPr>
              <a:t>Uttar Pradesh</a:t>
            </a:r>
            <a:endParaRPr sz="400">
              <a:solidFill>
                <a:srgbClr val="A6ACCD"/>
              </a:solidFill>
              <a:latin typeface="Lato"/>
              <a:ea typeface="Lato"/>
              <a:cs typeface="Lato"/>
              <a:sym typeface="Lato"/>
            </a:endParaRPr>
          </a:p>
          <a:p>
            <a:pPr indent="0" lvl="0" marL="0" rtl="0" algn="l">
              <a:spcBef>
                <a:spcPts val="0"/>
              </a:spcBef>
              <a:spcAft>
                <a:spcPts val="0"/>
              </a:spcAft>
              <a:buNone/>
            </a:pPr>
            <a:r>
              <a:rPr lang="en-IN" sz="400">
                <a:solidFill>
                  <a:srgbClr val="A6ACCD"/>
                </a:solidFill>
                <a:latin typeface="Lato"/>
                <a:ea typeface="Lato"/>
                <a:cs typeface="Lato"/>
                <a:sym typeface="Lato"/>
              </a:rPr>
              <a:t>22.61</a:t>
            </a:r>
            <a:endParaRPr sz="400">
              <a:solidFill>
                <a:srgbClr val="A6ACCD"/>
              </a:solidFill>
              <a:latin typeface="Lato"/>
              <a:ea typeface="Lato"/>
              <a:cs typeface="Lato"/>
              <a:sym typeface="Lato"/>
            </a:endParaRPr>
          </a:p>
          <a:p>
            <a:pPr indent="0" lvl="0" marL="0" rtl="0" algn="l">
              <a:spcBef>
                <a:spcPts val="0"/>
              </a:spcBef>
              <a:spcAft>
                <a:spcPts val="0"/>
              </a:spcAft>
              <a:buNone/>
            </a:pPr>
            <a:r>
              <a:t/>
            </a:r>
            <a:endParaRPr sz="400">
              <a:solidFill>
                <a:srgbClr val="A6ACCD"/>
              </a:solidFill>
              <a:latin typeface="Lato"/>
              <a:ea typeface="Lato"/>
              <a:cs typeface="Lato"/>
              <a:sym typeface="Lato"/>
            </a:endParaRPr>
          </a:p>
          <a:p>
            <a:pPr indent="0" lvl="0" marL="0" rtl="0" algn="l">
              <a:spcBef>
                <a:spcPts val="0"/>
              </a:spcBef>
              <a:spcAft>
                <a:spcPts val="0"/>
              </a:spcAft>
              <a:buNone/>
            </a:pPr>
            <a:r>
              <a:t/>
            </a:r>
            <a:endParaRPr sz="400">
              <a:solidFill>
                <a:srgbClr val="A6ACCD"/>
              </a:solidFill>
              <a:latin typeface="Lato"/>
              <a:ea typeface="Lato"/>
              <a:cs typeface="Lato"/>
              <a:sym typeface="Lato"/>
            </a:endParaRPr>
          </a:p>
        </p:txBody>
      </p:sp>
      <p:sp>
        <p:nvSpPr>
          <p:cNvPr id="194" name="Google Shape;194;g21ce57952dd_0_14"/>
          <p:cNvSpPr txBox="1"/>
          <p:nvPr/>
        </p:nvSpPr>
        <p:spPr>
          <a:xfrm>
            <a:off x="2371872" y="3225527"/>
            <a:ext cx="82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sz="400">
                <a:solidFill>
                  <a:srgbClr val="A6ACCD"/>
                </a:solidFill>
                <a:latin typeface="Lato"/>
                <a:ea typeface="Lato"/>
                <a:cs typeface="Lato"/>
                <a:sym typeface="Lato"/>
              </a:rPr>
              <a:t>Bihar</a:t>
            </a:r>
            <a:endParaRPr sz="400">
              <a:solidFill>
                <a:srgbClr val="A6ACCD"/>
              </a:solidFill>
              <a:latin typeface="Lato"/>
              <a:ea typeface="Lato"/>
              <a:cs typeface="Lato"/>
              <a:sym typeface="Lato"/>
            </a:endParaRPr>
          </a:p>
          <a:p>
            <a:pPr indent="0" lvl="0" marL="0" rtl="0" algn="l">
              <a:spcBef>
                <a:spcPts val="0"/>
              </a:spcBef>
              <a:spcAft>
                <a:spcPts val="0"/>
              </a:spcAft>
              <a:buNone/>
            </a:pPr>
            <a:r>
              <a:rPr lang="en-IN" sz="400">
                <a:solidFill>
                  <a:srgbClr val="A6ACCD"/>
                </a:solidFill>
                <a:latin typeface="Lato"/>
                <a:ea typeface="Lato"/>
                <a:cs typeface="Lato"/>
                <a:sym typeface="Lato"/>
              </a:rPr>
              <a:t>22.492</a:t>
            </a:r>
            <a:endParaRPr sz="400">
              <a:solidFill>
                <a:srgbClr val="A6ACCD"/>
              </a:solidFill>
              <a:latin typeface="Lato"/>
              <a:ea typeface="Lato"/>
              <a:cs typeface="Lato"/>
              <a:sym typeface="Lato"/>
            </a:endParaRPr>
          </a:p>
          <a:p>
            <a:pPr indent="0" lvl="0" marL="0" rtl="0" algn="l">
              <a:spcBef>
                <a:spcPts val="0"/>
              </a:spcBef>
              <a:spcAft>
                <a:spcPts val="0"/>
              </a:spcAft>
              <a:buNone/>
            </a:pPr>
            <a:r>
              <a:t/>
            </a:r>
            <a:endParaRPr sz="400">
              <a:solidFill>
                <a:srgbClr val="A6ACCD"/>
              </a:solidFill>
              <a:latin typeface="Lato"/>
              <a:ea typeface="Lato"/>
              <a:cs typeface="Lato"/>
              <a:sym typeface="Lato"/>
            </a:endParaRPr>
          </a:p>
          <a:p>
            <a:pPr indent="0" lvl="0" marL="0" rtl="0" algn="l">
              <a:spcBef>
                <a:spcPts val="0"/>
              </a:spcBef>
              <a:spcAft>
                <a:spcPts val="0"/>
              </a:spcAft>
              <a:buNone/>
            </a:pPr>
            <a:r>
              <a:t/>
            </a:r>
            <a:endParaRPr sz="400">
              <a:solidFill>
                <a:srgbClr val="A6ACCD"/>
              </a:solidFill>
              <a:latin typeface="Lato"/>
              <a:ea typeface="Lato"/>
              <a:cs typeface="Lato"/>
              <a:sym typeface="Lato"/>
            </a:endParaRPr>
          </a:p>
        </p:txBody>
      </p:sp>
      <p:sp>
        <p:nvSpPr>
          <p:cNvPr id="195" name="Google Shape;195;g21ce57952dd_0_14"/>
          <p:cNvSpPr txBox="1"/>
          <p:nvPr/>
        </p:nvSpPr>
        <p:spPr>
          <a:xfrm>
            <a:off x="3909889" y="3450878"/>
            <a:ext cx="824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sz="300">
                <a:solidFill>
                  <a:srgbClr val="A6ACCD"/>
                </a:solidFill>
                <a:latin typeface="Lato"/>
                <a:ea typeface="Lato"/>
                <a:cs typeface="Lato"/>
                <a:sym typeface="Lato"/>
              </a:rPr>
              <a:t>Manipur</a:t>
            </a:r>
            <a:endParaRPr sz="300">
              <a:solidFill>
                <a:srgbClr val="A6ACCD"/>
              </a:solidFill>
              <a:latin typeface="Lato"/>
              <a:ea typeface="Lato"/>
              <a:cs typeface="Lato"/>
              <a:sym typeface="Lato"/>
            </a:endParaRPr>
          </a:p>
          <a:p>
            <a:pPr indent="0" lvl="0" marL="0" rtl="0" algn="l">
              <a:spcBef>
                <a:spcPts val="0"/>
              </a:spcBef>
              <a:spcAft>
                <a:spcPts val="0"/>
              </a:spcAft>
              <a:buNone/>
            </a:pPr>
            <a:r>
              <a:rPr lang="en-IN" sz="300">
                <a:solidFill>
                  <a:srgbClr val="A6ACCD"/>
                </a:solidFill>
                <a:latin typeface="Lato"/>
                <a:ea typeface="Lato"/>
                <a:cs typeface="Lato"/>
                <a:sym typeface="Lato"/>
              </a:rPr>
              <a:t>21.358</a:t>
            </a:r>
            <a:endParaRPr sz="300">
              <a:solidFill>
                <a:srgbClr val="A6ACCD"/>
              </a:solidFill>
              <a:latin typeface="Lato"/>
              <a:ea typeface="Lato"/>
              <a:cs typeface="Lato"/>
              <a:sym typeface="Lato"/>
            </a:endParaRPr>
          </a:p>
          <a:p>
            <a:pPr indent="0" lvl="0" marL="0" rtl="0" algn="l">
              <a:spcBef>
                <a:spcPts val="0"/>
              </a:spcBef>
              <a:spcAft>
                <a:spcPts val="0"/>
              </a:spcAft>
              <a:buNone/>
            </a:pPr>
            <a:r>
              <a:t/>
            </a:r>
            <a:endParaRPr sz="300">
              <a:solidFill>
                <a:srgbClr val="A6ACCD"/>
              </a:solidFill>
              <a:latin typeface="Lato"/>
              <a:ea typeface="Lato"/>
              <a:cs typeface="Lato"/>
              <a:sym typeface="Lato"/>
            </a:endParaRPr>
          </a:p>
        </p:txBody>
      </p:sp>
      <p:pic>
        <p:nvPicPr>
          <p:cNvPr id="196" name="Google Shape;196;g21ce57952dd_0_14"/>
          <p:cNvPicPr preferRelativeResize="0"/>
          <p:nvPr/>
        </p:nvPicPr>
        <p:blipFill>
          <a:blip r:embed="rId4">
            <a:alphaModFix/>
          </a:blip>
          <a:stretch>
            <a:fillRect/>
          </a:stretch>
        </p:blipFill>
        <p:spPr>
          <a:xfrm>
            <a:off x="5711625" y="4218075"/>
            <a:ext cx="2987525" cy="1990225"/>
          </a:xfrm>
          <a:prstGeom prst="rect">
            <a:avLst/>
          </a:prstGeom>
          <a:noFill/>
          <a:ln>
            <a:noFill/>
          </a:ln>
        </p:spPr>
      </p:pic>
      <p:pic>
        <p:nvPicPr>
          <p:cNvPr id="197" name="Google Shape;197;g21ce57952dd_0_14"/>
          <p:cNvPicPr preferRelativeResize="0"/>
          <p:nvPr/>
        </p:nvPicPr>
        <p:blipFill rotWithShape="1">
          <a:blip r:embed="rId5">
            <a:alphaModFix/>
          </a:blip>
          <a:srcRect b="0" l="0" r="0" t="0"/>
          <a:stretch/>
        </p:blipFill>
        <p:spPr>
          <a:xfrm>
            <a:off x="8814910" y="4826750"/>
            <a:ext cx="3263640" cy="1931625"/>
          </a:xfrm>
          <a:prstGeom prst="rect">
            <a:avLst/>
          </a:prstGeom>
          <a:noFill/>
          <a:ln>
            <a:noFill/>
          </a:ln>
        </p:spPr>
      </p:pic>
      <p:sp>
        <p:nvSpPr>
          <p:cNvPr id="198" name="Google Shape;198;g21ce57952dd_0_14"/>
          <p:cNvSpPr txBox="1"/>
          <p:nvPr/>
        </p:nvSpPr>
        <p:spPr>
          <a:xfrm>
            <a:off x="5915550" y="1755475"/>
            <a:ext cx="5756700" cy="2561400"/>
          </a:xfrm>
          <a:prstGeom prst="rect">
            <a:avLst/>
          </a:prstGeom>
          <a:noFill/>
          <a:ln>
            <a:noFill/>
          </a:ln>
        </p:spPr>
        <p:txBody>
          <a:bodyPr anchorCtr="0" anchor="t" bIns="91425" lIns="91425" spcFirstLastPara="1" rIns="91425" wrap="square" tIns="91425">
            <a:spAutoFit/>
          </a:bodyPr>
          <a:lstStyle/>
          <a:p>
            <a:pPr indent="-311150" lvl="0" marL="457200" rtl="0" algn="l">
              <a:lnSpc>
                <a:spcPct val="80000"/>
              </a:lnSpc>
              <a:spcBef>
                <a:spcPts val="0"/>
              </a:spcBef>
              <a:spcAft>
                <a:spcPts val="0"/>
              </a:spcAft>
              <a:buClr>
                <a:schemeClr val="dk1"/>
              </a:buClr>
              <a:buSzPts val="1300"/>
              <a:buFont typeface="Helvetica Neue"/>
              <a:buChar char="❖"/>
            </a:pPr>
            <a:r>
              <a:rPr lang="en-IN" sz="1300">
                <a:solidFill>
                  <a:schemeClr val="dk1"/>
                </a:solidFill>
                <a:latin typeface="Helvetica Neue"/>
                <a:ea typeface="Helvetica Neue"/>
                <a:cs typeface="Helvetica Neue"/>
                <a:sym typeface="Helvetica Neue"/>
              </a:rPr>
              <a:t>States with lowest number of households that can accommodate 100 people: </a:t>
            </a:r>
            <a:r>
              <a:rPr b="1" lang="en-IN" sz="1300">
                <a:solidFill>
                  <a:schemeClr val="dk1"/>
                </a:solidFill>
                <a:latin typeface="Helvetica Neue"/>
                <a:ea typeface="Helvetica Neue"/>
                <a:cs typeface="Helvetica Neue"/>
                <a:sym typeface="Helvetica Neue"/>
              </a:rPr>
              <a:t>Manipur (21.36), Bihar (22.49), Uttar Pradesh (22.61) </a:t>
            </a:r>
            <a:r>
              <a:rPr lang="en-IN" sz="1300">
                <a:solidFill>
                  <a:schemeClr val="dk1"/>
                </a:solidFill>
                <a:latin typeface="Helvetica Neue"/>
                <a:ea typeface="Helvetica Neue"/>
                <a:cs typeface="Helvetica Neue"/>
                <a:sym typeface="Helvetica Neue"/>
              </a:rPr>
              <a:t>and higher are </a:t>
            </a:r>
            <a:r>
              <a:rPr b="1" lang="en-IN" sz="1300">
                <a:solidFill>
                  <a:schemeClr val="dk1"/>
                </a:solidFill>
                <a:latin typeface="Helvetica Neue"/>
                <a:ea typeface="Helvetica Neue"/>
                <a:cs typeface="Helvetica Neue"/>
                <a:sym typeface="Helvetica Neue"/>
              </a:rPr>
              <a:t>Himachal Pradesh (42.73), Goa (39.53), Laddakh (37.38).</a:t>
            </a:r>
            <a:endParaRPr b="1" sz="1300">
              <a:solidFill>
                <a:schemeClr val="dk1"/>
              </a:solidFill>
              <a:latin typeface="Helvetica Neue"/>
              <a:ea typeface="Helvetica Neue"/>
              <a:cs typeface="Helvetica Neue"/>
              <a:sym typeface="Helvetica Neue"/>
            </a:endParaRPr>
          </a:p>
          <a:p>
            <a:pPr indent="0" lvl="0" marL="457200" rtl="0" algn="l">
              <a:lnSpc>
                <a:spcPct val="80000"/>
              </a:lnSpc>
              <a:spcBef>
                <a:spcPts val="0"/>
              </a:spcBef>
              <a:spcAft>
                <a:spcPts val="0"/>
              </a:spcAft>
              <a:buNone/>
            </a:pPr>
            <a:r>
              <a:t/>
            </a:r>
            <a:endParaRPr b="1" sz="1300">
              <a:solidFill>
                <a:schemeClr val="dk1"/>
              </a:solidFill>
              <a:latin typeface="Helvetica Neue"/>
              <a:ea typeface="Helvetica Neue"/>
              <a:cs typeface="Helvetica Neue"/>
              <a:sym typeface="Helvetica Neue"/>
            </a:endParaRPr>
          </a:p>
          <a:p>
            <a:pPr indent="-311150" lvl="0" marL="457200" rtl="0" algn="l">
              <a:lnSpc>
                <a:spcPct val="80000"/>
              </a:lnSpc>
              <a:spcBef>
                <a:spcPts val="0"/>
              </a:spcBef>
              <a:spcAft>
                <a:spcPts val="0"/>
              </a:spcAft>
              <a:buClr>
                <a:schemeClr val="dk1"/>
              </a:buClr>
              <a:buSzPts val="1300"/>
              <a:buFont typeface="Helvetica Neue"/>
              <a:buChar char="❖"/>
            </a:pPr>
            <a:r>
              <a:rPr lang="en-IN" sz="1300">
                <a:solidFill>
                  <a:schemeClr val="dk1"/>
                </a:solidFill>
                <a:latin typeface="Helvetica Neue"/>
                <a:ea typeface="Helvetica Neue"/>
                <a:cs typeface="Helvetica Neue"/>
                <a:sym typeface="Helvetica Neue"/>
              </a:rPr>
              <a:t>So, such states with </a:t>
            </a:r>
            <a:r>
              <a:rPr b="1" i="1" lang="en-IN" sz="1300">
                <a:solidFill>
                  <a:schemeClr val="dk1"/>
                </a:solidFill>
                <a:latin typeface="Helvetica Neue"/>
                <a:ea typeface="Helvetica Neue"/>
                <a:cs typeface="Helvetica Neue"/>
                <a:sym typeface="Helvetica Neue"/>
              </a:rPr>
              <a:t>low household densities </a:t>
            </a:r>
            <a:r>
              <a:rPr lang="en-IN" sz="1300">
                <a:solidFill>
                  <a:schemeClr val="dk1"/>
                </a:solidFill>
                <a:latin typeface="Helvetica Neue"/>
                <a:ea typeface="Helvetica Neue"/>
                <a:cs typeface="Helvetica Neue"/>
                <a:sym typeface="Helvetica Neue"/>
              </a:rPr>
              <a:t>have fewer houses per 100 people may face challenges in providing adequate healthcare facilities to the population. Aside from that, </a:t>
            </a:r>
            <a:r>
              <a:rPr i="1" lang="en-IN" sz="1300">
                <a:solidFill>
                  <a:schemeClr val="dk1"/>
                </a:solidFill>
                <a:latin typeface="Helvetica Neue"/>
                <a:ea typeface="Helvetica Neue"/>
                <a:cs typeface="Helvetica Neue"/>
                <a:sym typeface="Helvetica Neue"/>
              </a:rPr>
              <a:t>they have a greater risk of faster spread of diseases and infections</a:t>
            </a:r>
            <a:r>
              <a:rPr lang="en-IN" sz="1300">
                <a:solidFill>
                  <a:schemeClr val="dk1"/>
                </a:solidFill>
                <a:latin typeface="Helvetica Neue"/>
                <a:ea typeface="Helvetica Neue"/>
                <a:cs typeface="Helvetica Neue"/>
                <a:sym typeface="Helvetica Neue"/>
              </a:rPr>
              <a:t> due to high population living in fewer households.</a:t>
            </a:r>
            <a:endParaRPr sz="1300">
              <a:solidFill>
                <a:schemeClr val="dk1"/>
              </a:solidFill>
              <a:latin typeface="Helvetica Neue"/>
              <a:ea typeface="Helvetica Neue"/>
              <a:cs typeface="Helvetica Neue"/>
              <a:sym typeface="Helvetica Neue"/>
            </a:endParaRPr>
          </a:p>
          <a:p>
            <a:pPr indent="0" lvl="0" marL="457200" rtl="0" algn="l">
              <a:lnSpc>
                <a:spcPct val="80000"/>
              </a:lnSpc>
              <a:spcBef>
                <a:spcPts val="0"/>
              </a:spcBef>
              <a:spcAft>
                <a:spcPts val="0"/>
              </a:spcAft>
              <a:buNone/>
            </a:pPr>
            <a:r>
              <a:t/>
            </a:r>
            <a:endParaRPr sz="1300">
              <a:solidFill>
                <a:schemeClr val="dk1"/>
              </a:solidFill>
              <a:latin typeface="Helvetica Neue"/>
              <a:ea typeface="Helvetica Neue"/>
              <a:cs typeface="Helvetica Neue"/>
              <a:sym typeface="Helvetica Neue"/>
            </a:endParaRPr>
          </a:p>
          <a:p>
            <a:pPr indent="-311150" lvl="0" marL="457200" rtl="0" algn="l">
              <a:lnSpc>
                <a:spcPct val="80000"/>
              </a:lnSpc>
              <a:spcBef>
                <a:spcPts val="0"/>
              </a:spcBef>
              <a:spcAft>
                <a:spcPts val="0"/>
              </a:spcAft>
              <a:buClr>
                <a:schemeClr val="dk1"/>
              </a:buClr>
              <a:buSzPts val="1300"/>
              <a:buFont typeface="Helvetica Neue"/>
              <a:buChar char="❖"/>
            </a:pPr>
            <a:r>
              <a:rPr lang="en-IN" sz="1300">
                <a:solidFill>
                  <a:schemeClr val="dk1"/>
                </a:solidFill>
                <a:latin typeface="Helvetica Neue"/>
                <a:ea typeface="Helvetica Neue"/>
                <a:cs typeface="Helvetica Neue"/>
                <a:sym typeface="Helvetica Neue"/>
              </a:rPr>
              <a:t>States with </a:t>
            </a:r>
            <a:r>
              <a:rPr b="1" i="1" lang="en-IN" sz="1300">
                <a:solidFill>
                  <a:schemeClr val="dk1"/>
                </a:solidFill>
                <a:latin typeface="Helvetica Neue"/>
                <a:ea typeface="Helvetica Neue"/>
                <a:cs typeface="Helvetica Neue"/>
                <a:sym typeface="Helvetica Neue"/>
              </a:rPr>
              <a:t>high household densities</a:t>
            </a:r>
            <a:r>
              <a:rPr lang="en-IN" sz="1300">
                <a:solidFill>
                  <a:schemeClr val="dk1"/>
                </a:solidFill>
                <a:latin typeface="Helvetica Neue"/>
                <a:ea typeface="Helvetica Neue"/>
                <a:cs typeface="Helvetica Neue"/>
                <a:sym typeface="Helvetica Neue"/>
              </a:rPr>
              <a:t> can be densely populated or can be potentially overcrowded. We require more housing conditions to have an accurate conclusion about that. </a:t>
            </a:r>
            <a:endParaRPr sz="1300">
              <a:solidFill>
                <a:schemeClr val="dk1"/>
              </a:solidFill>
              <a:latin typeface="Helvetica Neue"/>
              <a:ea typeface="Helvetica Neue"/>
              <a:cs typeface="Helvetica Neue"/>
              <a:sym typeface="Helvetica Neue"/>
            </a:endParaRPr>
          </a:p>
          <a:p>
            <a:pPr indent="0" lvl="0" marL="0" rtl="0" algn="l">
              <a:lnSpc>
                <a:spcPct val="80000"/>
              </a:lnSpc>
              <a:spcBef>
                <a:spcPts val="0"/>
              </a:spcBef>
              <a:spcAft>
                <a:spcPts val="0"/>
              </a:spcAft>
              <a:buNone/>
            </a:pPr>
            <a:r>
              <a:t/>
            </a:r>
            <a:endParaRPr sz="1100">
              <a:latin typeface="Helvetica Neue"/>
              <a:ea typeface="Helvetica Neue"/>
              <a:cs typeface="Helvetica Neue"/>
              <a:sym typeface="Helvetica Neue"/>
            </a:endParaRPr>
          </a:p>
        </p:txBody>
      </p:sp>
      <p:sp>
        <p:nvSpPr>
          <p:cNvPr id="199" name="Google Shape;199;g21ce57952dd_0_14"/>
          <p:cNvSpPr txBox="1"/>
          <p:nvPr/>
        </p:nvSpPr>
        <p:spPr>
          <a:xfrm>
            <a:off x="1616747" y="2295077"/>
            <a:ext cx="824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sz="400">
                <a:latin typeface="Lato"/>
                <a:ea typeface="Lato"/>
                <a:cs typeface="Lato"/>
                <a:sym typeface="Lato"/>
              </a:rPr>
              <a:t>Himachal Pradesh</a:t>
            </a:r>
            <a:endParaRPr sz="400">
              <a:latin typeface="Lato"/>
              <a:ea typeface="Lato"/>
              <a:cs typeface="Lato"/>
              <a:sym typeface="Lato"/>
            </a:endParaRPr>
          </a:p>
          <a:p>
            <a:pPr indent="0" lvl="0" marL="0" rtl="0" algn="l">
              <a:spcBef>
                <a:spcPts val="0"/>
              </a:spcBef>
              <a:spcAft>
                <a:spcPts val="0"/>
              </a:spcAft>
              <a:buNone/>
            </a:pPr>
            <a:r>
              <a:rPr lang="en-IN" sz="400">
                <a:latin typeface="Lato"/>
                <a:ea typeface="Lato"/>
                <a:cs typeface="Lato"/>
                <a:sym typeface="Lato"/>
              </a:rPr>
              <a:t>42.736</a:t>
            </a:r>
            <a:endParaRPr sz="400">
              <a:latin typeface="Lato"/>
              <a:ea typeface="Lato"/>
              <a:cs typeface="Lato"/>
              <a:sym typeface="Lato"/>
            </a:endParaRPr>
          </a:p>
        </p:txBody>
      </p:sp>
      <p:sp>
        <p:nvSpPr>
          <p:cNvPr id="200" name="Google Shape;200;g21ce57952dd_0_14"/>
          <p:cNvSpPr txBox="1"/>
          <p:nvPr/>
        </p:nvSpPr>
        <p:spPr>
          <a:xfrm>
            <a:off x="1021247" y="4826752"/>
            <a:ext cx="824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sz="400">
                <a:latin typeface="Lato"/>
                <a:ea typeface="Lato"/>
                <a:cs typeface="Lato"/>
                <a:sym typeface="Lato"/>
              </a:rPr>
              <a:t>Goa</a:t>
            </a:r>
            <a:endParaRPr sz="400">
              <a:latin typeface="Lato"/>
              <a:ea typeface="Lato"/>
              <a:cs typeface="Lato"/>
              <a:sym typeface="Lato"/>
            </a:endParaRPr>
          </a:p>
          <a:p>
            <a:pPr indent="0" lvl="0" marL="0" rtl="0" algn="l">
              <a:spcBef>
                <a:spcPts val="0"/>
              </a:spcBef>
              <a:spcAft>
                <a:spcPts val="0"/>
              </a:spcAft>
              <a:buNone/>
            </a:pPr>
            <a:r>
              <a:rPr lang="en-IN" sz="400">
                <a:latin typeface="Lato"/>
                <a:ea typeface="Lato"/>
                <a:cs typeface="Lato"/>
                <a:sym typeface="Lato"/>
              </a:rPr>
              <a:t>39.531314</a:t>
            </a:r>
            <a:endParaRPr sz="400">
              <a:latin typeface="Lato"/>
              <a:ea typeface="Lato"/>
              <a:cs typeface="Lato"/>
              <a:sym typeface="Lato"/>
            </a:endParaRPr>
          </a:p>
        </p:txBody>
      </p:sp>
      <p:sp>
        <p:nvSpPr>
          <p:cNvPr id="201" name="Google Shape;201;g21ce57952dd_0_14"/>
          <p:cNvSpPr txBox="1"/>
          <p:nvPr/>
        </p:nvSpPr>
        <p:spPr>
          <a:xfrm>
            <a:off x="1708372" y="1987277"/>
            <a:ext cx="824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sz="400">
                <a:latin typeface="Lato"/>
                <a:ea typeface="Lato"/>
                <a:cs typeface="Lato"/>
                <a:sym typeface="Lato"/>
              </a:rPr>
              <a:t>Laddakh</a:t>
            </a:r>
            <a:endParaRPr sz="400">
              <a:latin typeface="Lato"/>
              <a:ea typeface="Lato"/>
              <a:cs typeface="Lato"/>
              <a:sym typeface="Lato"/>
            </a:endParaRPr>
          </a:p>
          <a:p>
            <a:pPr indent="0" lvl="0" marL="0" rtl="0" algn="l">
              <a:spcBef>
                <a:spcPts val="0"/>
              </a:spcBef>
              <a:spcAft>
                <a:spcPts val="0"/>
              </a:spcAft>
              <a:buNone/>
            </a:pPr>
            <a:r>
              <a:rPr lang="en-IN" sz="400">
                <a:latin typeface="Lato"/>
                <a:ea typeface="Lato"/>
                <a:cs typeface="Lato"/>
                <a:sym typeface="Lato"/>
              </a:rPr>
              <a:t>37.383</a:t>
            </a:r>
            <a:endParaRPr sz="400">
              <a:latin typeface="Lato"/>
              <a:ea typeface="Lato"/>
              <a:cs typeface="Lato"/>
              <a:sym typeface="Lato"/>
            </a:endParaRPr>
          </a:p>
        </p:txBody>
      </p:sp>
      <p:sp>
        <p:nvSpPr>
          <p:cNvPr id="202" name="Google Shape;202;g21ce57952dd_0_14"/>
          <p:cNvSpPr txBox="1"/>
          <p:nvPr/>
        </p:nvSpPr>
        <p:spPr>
          <a:xfrm>
            <a:off x="6424875" y="6144700"/>
            <a:ext cx="1320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IN" sz="1000">
                <a:latin typeface="Helvetica Neue"/>
                <a:ea typeface="Helvetica Neue"/>
                <a:cs typeface="Helvetica Neue"/>
                <a:sym typeface="Helvetica Neue"/>
              </a:rPr>
              <a:t>Graph 2</a:t>
            </a:r>
            <a:endParaRPr sz="1000">
              <a:latin typeface="Helvetica Neue"/>
              <a:ea typeface="Helvetica Neue"/>
              <a:cs typeface="Helvetica Neue"/>
              <a:sym typeface="Helvetica Neue"/>
            </a:endParaRPr>
          </a:p>
        </p:txBody>
      </p:sp>
      <p:sp>
        <p:nvSpPr>
          <p:cNvPr id="203" name="Google Shape;203;g21ce57952dd_0_14"/>
          <p:cNvSpPr txBox="1"/>
          <p:nvPr/>
        </p:nvSpPr>
        <p:spPr>
          <a:xfrm>
            <a:off x="1907450" y="6334850"/>
            <a:ext cx="1320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IN" sz="1000">
                <a:latin typeface="Helvetica Neue"/>
                <a:ea typeface="Helvetica Neue"/>
                <a:cs typeface="Helvetica Neue"/>
                <a:sym typeface="Helvetica Neue"/>
              </a:rPr>
              <a:t>Graph 1.</a:t>
            </a:r>
            <a:endParaRPr sz="1000">
              <a:latin typeface="Helvetica Neue"/>
              <a:ea typeface="Helvetica Neue"/>
              <a:cs typeface="Helvetica Neue"/>
              <a:sym typeface="Helvetica Neue"/>
            </a:endParaRPr>
          </a:p>
        </p:txBody>
      </p:sp>
      <p:sp>
        <p:nvSpPr>
          <p:cNvPr id="204" name="Google Shape;204;g21ce57952dd_0_14"/>
          <p:cNvSpPr txBox="1"/>
          <p:nvPr/>
        </p:nvSpPr>
        <p:spPr>
          <a:xfrm>
            <a:off x="9898000" y="4554863"/>
            <a:ext cx="1320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IN" sz="1000">
                <a:latin typeface="Helvetica Neue"/>
                <a:ea typeface="Helvetica Neue"/>
                <a:cs typeface="Helvetica Neue"/>
                <a:sym typeface="Helvetica Neue"/>
              </a:rPr>
              <a:t>Graph 3</a:t>
            </a:r>
            <a:endParaRPr sz="1000">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2022-12-05T10:10:22Z</dcterms:created>
  <dc:creator>Angel Jackson</dc:creator>
</cp:coreProperties>
</file>